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2"/>
  </p:notesMasterIdLst>
  <p:sldIdLst>
    <p:sldId id="256" r:id="rId5"/>
    <p:sldId id="297" r:id="rId6"/>
    <p:sldId id="298" r:id="rId7"/>
    <p:sldId id="299" r:id="rId8"/>
    <p:sldId id="316" r:id="rId9"/>
    <p:sldId id="317" r:id="rId10"/>
    <p:sldId id="318" r:id="rId11"/>
    <p:sldId id="258" r:id="rId12"/>
    <p:sldId id="301" r:id="rId13"/>
    <p:sldId id="302" r:id="rId14"/>
    <p:sldId id="303" r:id="rId15"/>
    <p:sldId id="304" r:id="rId16"/>
    <p:sldId id="290" r:id="rId17"/>
    <p:sldId id="306" r:id="rId18"/>
    <p:sldId id="307" r:id="rId19"/>
    <p:sldId id="308" r:id="rId20"/>
    <p:sldId id="293" r:id="rId21"/>
    <p:sldId id="294" r:id="rId22"/>
    <p:sldId id="309" r:id="rId23"/>
    <p:sldId id="310" r:id="rId24"/>
    <p:sldId id="311" r:id="rId25"/>
    <p:sldId id="312" r:id="rId26"/>
    <p:sldId id="313" r:id="rId27"/>
    <p:sldId id="315" r:id="rId28"/>
    <p:sldId id="295" r:id="rId29"/>
    <p:sldId id="314" r:id="rId30"/>
    <p:sldId id="267" r:id="rId31"/>
  </p:sldIdLst>
  <p:sldSz cx="9144000" cy="6858000" type="screen4x3"/>
  <p:notesSz cx="6858000" cy="9144000"/>
  <p:defaultTextStyle>
    <a:defPPr>
      <a:defRPr lang="en-US"/>
    </a:defPPr>
    <a:lvl1pPr marL="0" algn="l" defTabSz="609630" rtl="0" eaLnBrk="1" latinLnBrk="0" hangingPunct="1">
      <a:defRPr sz="2400" kern="1200">
        <a:solidFill>
          <a:schemeClr val="tx1"/>
        </a:solidFill>
        <a:latin typeface="+mn-lt"/>
        <a:ea typeface="+mn-ea"/>
        <a:cs typeface="+mn-cs"/>
      </a:defRPr>
    </a:lvl1pPr>
    <a:lvl2pPr marL="609630" algn="l" defTabSz="609630" rtl="0" eaLnBrk="1" latinLnBrk="0" hangingPunct="1">
      <a:defRPr sz="2400" kern="1200">
        <a:solidFill>
          <a:schemeClr val="tx1"/>
        </a:solidFill>
        <a:latin typeface="+mn-lt"/>
        <a:ea typeface="+mn-ea"/>
        <a:cs typeface="+mn-cs"/>
      </a:defRPr>
    </a:lvl2pPr>
    <a:lvl3pPr marL="1219261" algn="l" defTabSz="609630" rtl="0" eaLnBrk="1" latinLnBrk="0" hangingPunct="1">
      <a:defRPr sz="2400" kern="1200">
        <a:solidFill>
          <a:schemeClr val="tx1"/>
        </a:solidFill>
        <a:latin typeface="+mn-lt"/>
        <a:ea typeface="+mn-ea"/>
        <a:cs typeface="+mn-cs"/>
      </a:defRPr>
    </a:lvl3pPr>
    <a:lvl4pPr marL="1828891" algn="l" defTabSz="609630" rtl="0" eaLnBrk="1" latinLnBrk="0" hangingPunct="1">
      <a:defRPr sz="2400" kern="1200">
        <a:solidFill>
          <a:schemeClr val="tx1"/>
        </a:solidFill>
        <a:latin typeface="+mn-lt"/>
        <a:ea typeface="+mn-ea"/>
        <a:cs typeface="+mn-cs"/>
      </a:defRPr>
    </a:lvl4pPr>
    <a:lvl5pPr marL="2438522" algn="l" defTabSz="609630" rtl="0" eaLnBrk="1" latinLnBrk="0" hangingPunct="1">
      <a:defRPr sz="2400" kern="1200">
        <a:solidFill>
          <a:schemeClr val="tx1"/>
        </a:solidFill>
        <a:latin typeface="+mn-lt"/>
        <a:ea typeface="+mn-ea"/>
        <a:cs typeface="+mn-cs"/>
      </a:defRPr>
    </a:lvl5pPr>
    <a:lvl6pPr marL="3048152" algn="l" defTabSz="609630" rtl="0" eaLnBrk="1" latinLnBrk="0" hangingPunct="1">
      <a:defRPr sz="2400" kern="1200">
        <a:solidFill>
          <a:schemeClr val="tx1"/>
        </a:solidFill>
        <a:latin typeface="+mn-lt"/>
        <a:ea typeface="+mn-ea"/>
        <a:cs typeface="+mn-cs"/>
      </a:defRPr>
    </a:lvl6pPr>
    <a:lvl7pPr marL="3657783" algn="l" defTabSz="609630" rtl="0" eaLnBrk="1" latinLnBrk="0" hangingPunct="1">
      <a:defRPr sz="2400" kern="1200">
        <a:solidFill>
          <a:schemeClr val="tx1"/>
        </a:solidFill>
        <a:latin typeface="+mn-lt"/>
        <a:ea typeface="+mn-ea"/>
        <a:cs typeface="+mn-cs"/>
      </a:defRPr>
    </a:lvl7pPr>
    <a:lvl8pPr marL="4267413" algn="l" defTabSz="609630" rtl="0" eaLnBrk="1" latinLnBrk="0" hangingPunct="1">
      <a:defRPr sz="2400" kern="1200">
        <a:solidFill>
          <a:schemeClr val="tx1"/>
        </a:solidFill>
        <a:latin typeface="+mn-lt"/>
        <a:ea typeface="+mn-ea"/>
        <a:cs typeface="+mn-cs"/>
      </a:defRPr>
    </a:lvl8pPr>
    <a:lvl9pPr marL="4877044" algn="l" defTabSz="60963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志远" initials="李志远" lastIdx="0" clrIdx="0">
    <p:extLst>
      <p:ext uri="{19B8F6BF-5375-455C-9EA6-DF929625EA0E}">
        <p15:presenceInfo xmlns:p15="http://schemas.microsoft.com/office/powerpoint/2012/main" userId="d9387958a88887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1C"/>
    <a:srgbClr val="868686"/>
    <a:srgbClr val="2A2A2A"/>
    <a:srgbClr val="4D4D4D"/>
    <a:srgbClr val="E73A1C"/>
    <a:srgbClr val="ABABAB"/>
    <a:srgbClr val="626262"/>
    <a:srgbClr val="414141"/>
    <a:srgbClr val="5A5A5A"/>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62" autoAdjust="0"/>
    <p:restoredTop sz="68293"/>
  </p:normalViewPr>
  <p:slideViewPr>
    <p:cSldViewPr snapToGrid="0" snapToObjects="1">
      <p:cViewPr varScale="1">
        <p:scale>
          <a:sx n="52" d="100"/>
          <a:sy n="52" d="100"/>
        </p:scale>
        <p:origin x="192" y="696"/>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A60A4-BF96-CF41-A1B3-E3F3623CC63B}" type="datetimeFigureOut">
              <a:rPr kumimoji="1" lang="zh-CN" altLang="en-US" smtClean="0"/>
              <a:t>2019/5/7</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DB2C51-1261-5B47-A110-4904E1A866A8}" type="slidenum">
              <a:rPr kumimoji="1" lang="zh-CN" altLang="en-US" smtClean="0"/>
              <a:t>‹#›</a:t>
            </a:fld>
            <a:endParaRPr kumimoji="1" lang="zh-CN" altLang="en-US"/>
          </a:p>
        </p:txBody>
      </p:sp>
    </p:spTree>
    <p:extLst>
      <p:ext uri="{BB962C8B-B14F-4D97-AF65-F5344CB8AC3E}">
        <p14:creationId xmlns:p14="http://schemas.microsoft.com/office/powerpoint/2010/main" val="1176911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endParaRPr kumimoji="1" lang="zh-CN" altLang="en-US" dirty="0"/>
          </a:p>
        </p:txBody>
      </p:sp>
      <p:sp>
        <p:nvSpPr>
          <p:cNvPr id="4" name="灯片编号占位符 3"/>
          <p:cNvSpPr>
            <a:spLocks noGrp="1"/>
          </p:cNvSpPr>
          <p:nvPr>
            <p:ph type="sldNum" sz="quarter" idx="10"/>
          </p:nvPr>
        </p:nvSpPr>
        <p:spPr/>
        <p:txBody>
          <a:bodyPr/>
          <a:lstStyle/>
          <a:p>
            <a:fld id="{99DB2C51-1261-5B47-A110-4904E1A866A8}" type="slidenum">
              <a:rPr kumimoji="1" lang="zh-CN" altLang="en-US" smtClean="0"/>
              <a:t>1</a:t>
            </a:fld>
            <a:endParaRPr kumimoji="1" lang="zh-CN" altLang="en-US"/>
          </a:p>
        </p:txBody>
      </p:sp>
    </p:spTree>
    <p:extLst>
      <p:ext uri="{BB962C8B-B14F-4D97-AF65-F5344CB8AC3E}">
        <p14:creationId xmlns:p14="http://schemas.microsoft.com/office/powerpoint/2010/main" val="3241200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Then is the </a:t>
            </a:r>
            <a:r>
              <a:rPr lang="en-US" altLang="zh-CN" sz="1200" kern="1200" dirty="0" err="1">
                <a:solidFill>
                  <a:schemeClr val="tx1"/>
                </a:solidFill>
                <a:effectLst/>
                <a:latin typeface="+mn-lt"/>
                <a:ea typeface="+mn-ea"/>
                <a:cs typeface="+mn-cs"/>
              </a:rPr>
              <a:t>start_time</a:t>
            </a:r>
            <a:r>
              <a:rPr lang="en-US" altLang="zh-CN" sz="1200" kern="1200" dirty="0">
                <a:solidFill>
                  <a:schemeClr val="tx1"/>
                </a:solidFill>
                <a:effectLst/>
                <a:latin typeface="+mn-lt"/>
                <a:ea typeface="+mn-ea"/>
                <a:cs typeface="+mn-cs"/>
              </a:rPr>
              <a:t>. we divide each day into 24 hours and count the trips taken at each hour, where the trips time denotes their starting time. As we can see, most of the trip are taken during the daytime from 7AM to 8PM and 15PM to 19PM.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So we try to add two attributes called </a:t>
            </a:r>
            <a:r>
              <a:rPr lang="en-US" altLang="zh-CN" sz="1200" kern="1200" dirty="0" err="1">
                <a:solidFill>
                  <a:schemeClr val="tx1"/>
                </a:solidFill>
                <a:effectLst/>
                <a:latin typeface="+mn-lt"/>
                <a:ea typeface="+mn-ea"/>
                <a:cs typeface="+mn-cs"/>
              </a:rPr>
              <a:t>morning_rush_hour</a:t>
            </a:r>
            <a:r>
              <a:rPr lang="en-US" altLang="zh-CN" sz="1200" kern="1200" dirty="0">
                <a:solidFill>
                  <a:schemeClr val="tx1"/>
                </a:solidFill>
                <a:effectLst/>
                <a:latin typeface="+mn-lt"/>
                <a:ea typeface="+mn-ea"/>
                <a:cs typeface="+mn-cs"/>
              </a:rPr>
              <a:t> and </a:t>
            </a:r>
            <a:r>
              <a:rPr lang="en-US" altLang="zh-CN" sz="1200" kern="1200" dirty="0" err="1">
                <a:solidFill>
                  <a:schemeClr val="tx1"/>
                </a:solidFill>
                <a:effectLst/>
                <a:latin typeface="+mn-lt"/>
                <a:ea typeface="+mn-ea"/>
                <a:cs typeface="+mn-cs"/>
              </a:rPr>
              <a:t>night_rush_hour</a:t>
            </a:r>
            <a:r>
              <a:rPr lang="en-US" altLang="zh-CN" sz="1200" kern="1200" dirty="0">
                <a:solidFill>
                  <a:schemeClr val="tx1"/>
                </a:solidFill>
                <a:effectLst/>
                <a:latin typeface="+mn-lt"/>
                <a:ea typeface="+mn-ea"/>
                <a:cs typeface="+mn-cs"/>
              </a:rPr>
              <a:t>. Means whether the trip taken during the morning rush hour and night rush hour</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10"/>
          </p:nvPr>
        </p:nvSpPr>
        <p:spPr/>
        <p:txBody>
          <a:bodyPr/>
          <a:lstStyle/>
          <a:p>
            <a:fld id="{99DB2C51-1261-5B47-A110-4904E1A866A8}" type="slidenum">
              <a:rPr kumimoji="1" lang="zh-CN" altLang="en-US" smtClean="0"/>
              <a:t>20</a:t>
            </a:fld>
            <a:endParaRPr kumimoji="1" lang="zh-CN" altLang="en-US"/>
          </a:p>
        </p:txBody>
      </p:sp>
    </p:spTree>
    <p:extLst>
      <p:ext uri="{BB962C8B-B14F-4D97-AF65-F5344CB8AC3E}">
        <p14:creationId xmlns:p14="http://schemas.microsoft.com/office/powerpoint/2010/main" val="1280793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Then is the </a:t>
            </a:r>
            <a:r>
              <a:rPr lang="en-US" altLang="zh-CN" sz="1200" kern="1200" dirty="0" err="1">
                <a:solidFill>
                  <a:schemeClr val="tx1"/>
                </a:solidFill>
                <a:effectLst/>
                <a:latin typeface="+mn-lt"/>
                <a:ea typeface="+mn-ea"/>
                <a:cs typeface="+mn-cs"/>
              </a:rPr>
              <a:t>tripduration</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Let look at the </a:t>
            </a:r>
            <a:r>
              <a:rPr lang="en-US" altLang="zh-CN" sz="1200" kern="1200" dirty="0" err="1">
                <a:solidFill>
                  <a:schemeClr val="tx1"/>
                </a:solidFill>
                <a:effectLst/>
                <a:latin typeface="+mn-lt"/>
                <a:ea typeface="+mn-ea"/>
                <a:cs typeface="+mn-cs"/>
              </a:rPr>
              <a:t>tripduration</a:t>
            </a:r>
            <a:r>
              <a:rPr lang="en-US" altLang="zh-CN" sz="1200" kern="1200" dirty="0">
                <a:solidFill>
                  <a:schemeClr val="tx1"/>
                </a:solidFill>
                <a:effectLst/>
                <a:latin typeface="+mn-lt"/>
                <a:ea typeface="+mn-ea"/>
                <a:cs typeface="+mn-cs"/>
              </a:rPr>
              <a:t> distribution figure.</a:t>
            </a:r>
            <a:endParaRPr lang="zh-CN" altLang="zh-CN" sz="1200" kern="1200" dirty="0">
              <a:solidFill>
                <a:schemeClr val="tx1"/>
              </a:solidFill>
              <a:effectLst/>
              <a:latin typeface="+mn-lt"/>
              <a:ea typeface="+mn-ea"/>
              <a:cs typeface="+mn-cs"/>
            </a:endParaRPr>
          </a:p>
          <a:p>
            <a:endParaRPr kumimoji="1" lang="en-US" altLang="zh-CN" dirty="0"/>
          </a:p>
          <a:p>
            <a:r>
              <a:rPr lang="en-US" altLang="zh-CN" sz="1200" kern="1200" dirty="0">
                <a:solidFill>
                  <a:schemeClr val="tx1"/>
                </a:solidFill>
                <a:effectLst/>
                <a:latin typeface="+mn-lt"/>
                <a:ea typeface="+mn-ea"/>
                <a:cs typeface="+mn-cs"/>
              </a:rPr>
              <a:t>We first remove trips with duration larger than 600 minutes.</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But in connection with the actual phenomenon, most of the people who ride the longest are tourists, and the tourists may borrow the bike for whole week and most people won’t travel longer than 1 week, so we think that the duration more than one week is unreasonable.</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So we delete the samples with a duration greater than 10,000 minutes</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10"/>
          </p:nvPr>
        </p:nvSpPr>
        <p:spPr/>
        <p:txBody>
          <a:bodyPr/>
          <a:lstStyle/>
          <a:p>
            <a:fld id="{99DB2C51-1261-5B47-A110-4904E1A866A8}" type="slidenum">
              <a:rPr kumimoji="1" lang="zh-CN" altLang="en-US" smtClean="0"/>
              <a:t>21</a:t>
            </a:fld>
            <a:endParaRPr kumimoji="1" lang="zh-CN" altLang="en-US"/>
          </a:p>
        </p:txBody>
      </p:sp>
    </p:spTree>
    <p:extLst>
      <p:ext uri="{BB962C8B-B14F-4D97-AF65-F5344CB8AC3E}">
        <p14:creationId xmlns:p14="http://schemas.microsoft.com/office/powerpoint/2010/main" val="4241390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At last is the age. The distribution of age shows below: we first set unknow age as 0</a:t>
            </a:r>
            <a:endParaRPr lang="zh-CN" altLang="zh-CN" sz="1200" kern="1200" dirty="0">
              <a:solidFill>
                <a:schemeClr val="tx1"/>
              </a:solidFill>
              <a:effectLst/>
              <a:latin typeface="+mn-lt"/>
              <a:ea typeface="+mn-ea"/>
              <a:cs typeface="+mn-cs"/>
            </a:endParaRP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 can see that, people from 5 to 6 are more likely to ride bike. And the age of customers are unknow, so we set the age of customers to 5 and 6 proportionally.</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10"/>
          </p:nvPr>
        </p:nvSpPr>
        <p:spPr/>
        <p:txBody>
          <a:bodyPr/>
          <a:lstStyle/>
          <a:p>
            <a:fld id="{99DB2C51-1261-5B47-A110-4904E1A866A8}" type="slidenum">
              <a:rPr kumimoji="1" lang="zh-CN" altLang="en-US" smtClean="0"/>
              <a:t>22</a:t>
            </a:fld>
            <a:endParaRPr kumimoji="1" lang="zh-CN" altLang="en-US"/>
          </a:p>
        </p:txBody>
      </p:sp>
    </p:spTree>
    <p:extLst>
      <p:ext uri="{BB962C8B-B14F-4D97-AF65-F5344CB8AC3E}">
        <p14:creationId xmlns:p14="http://schemas.microsoft.com/office/powerpoint/2010/main" val="449790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And we think that some attributes may have more weight than others. Through the experiment, we finally decide to copy some of the attributes again.</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final data looks like that: we have 14 attributes totally.</a:t>
            </a:r>
            <a:endParaRPr lang="zh-CN" altLang="zh-CN" sz="1200" kern="1200" dirty="0">
              <a:solidFill>
                <a:schemeClr val="tx1"/>
              </a:solidFill>
              <a:effectLst/>
              <a:latin typeface="+mn-lt"/>
              <a:ea typeface="+mn-ea"/>
              <a:cs typeface="+mn-cs"/>
            </a:endParaRPr>
          </a:p>
          <a:p>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99DB2C51-1261-5B47-A110-4904E1A866A8}" type="slidenum">
              <a:rPr kumimoji="1" lang="zh-CN" altLang="en-US" smtClean="0"/>
              <a:t>23</a:t>
            </a:fld>
            <a:endParaRPr kumimoji="1" lang="zh-CN" altLang="en-US"/>
          </a:p>
        </p:txBody>
      </p:sp>
    </p:spTree>
    <p:extLst>
      <p:ext uri="{BB962C8B-B14F-4D97-AF65-F5344CB8AC3E}">
        <p14:creationId xmlns:p14="http://schemas.microsoft.com/office/powerpoint/2010/main" val="2443991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And this is the result after data improvement.</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10"/>
          </p:nvPr>
        </p:nvSpPr>
        <p:spPr/>
        <p:txBody>
          <a:bodyPr/>
          <a:lstStyle/>
          <a:p>
            <a:fld id="{99DB2C51-1261-5B47-A110-4904E1A866A8}" type="slidenum">
              <a:rPr kumimoji="1" lang="zh-CN" altLang="en-US" smtClean="0"/>
              <a:t>24</a:t>
            </a:fld>
            <a:endParaRPr kumimoji="1" lang="zh-CN" altLang="en-US"/>
          </a:p>
        </p:txBody>
      </p:sp>
    </p:spTree>
    <p:extLst>
      <p:ext uri="{BB962C8B-B14F-4D97-AF65-F5344CB8AC3E}">
        <p14:creationId xmlns:p14="http://schemas.microsoft.com/office/powerpoint/2010/main" val="801016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There are total 8 parameters in </a:t>
            </a:r>
            <a:r>
              <a:rPr lang="en-US" altLang="zh-CN" sz="1200" kern="1200" dirty="0" err="1">
                <a:solidFill>
                  <a:schemeClr val="tx1"/>
                </a:solidFill>
                <a:effectLst/>
                <a:latin typeface="+mn-lt"/>
                <a:ea typeface="+mn-ea"/>
                <a:cs typeface="+mn-cs"/>
              </a:rPr>
              <a:t>KNeighborsClassifier</a:t>
            </a:r>
            <a:r>
              <a:rPr lang="en-US" altLang="zh-CN" sz="1200" kern="1200" dirty="0">
                <a:solidFill>
                  <a:schemeClr val="tx1"/>
                </a:solidFill>
                <a:effectLst/>
                <a:latin typeface="+mn-lt"/>
                <a:ea typeface="+mn-ea"/>
                <a:cs typeface="+mn-cs"/>
              </a:rPr>
              <a:t>. And we try to change below parameters:</a:t>
            </a:r>
            <a:endParaRPr lang="zh-CN" altLang="zh-CN" sz="1200" kern="1200" dirty="0">
              <a:solidFill>
                <a:schemeClr val="tx1"/>
              </a:solidFill>
              <a:effectLst/>
              <a:latin typeface="+mn-lt"/>
              <a:ea typeface="+mn-ea"/>
              <a:cs typeface="+mn-cs"/>
            </a:endParaRPr>
          </a:p>
          <a:p>
            <a:r>
              <a:rPr lang="en-US" altLang="zh-CN" sz="1200" kern="1200" dirty="0" err="1">
                <a:solidFill>
                  <a:schemeClr val="tx1"/>
                </a:solidFill>
                <a:effectLst/>
                <a:latin typeface="+mn-lt"/>
                <a:ea typeface="+mn-ea"/>
                <a:cs typeface="+mn-cs"/>
              </a:rPr>
              <a:t>n_neighbors</a:t>
            </a:r>
            <a:r>
              <a:rPr lang="en-US" altLang="zh-CN" sz="1200" kern="1200" dirty="0">
                <a:solidFill>
                  <a:schemeClr val="tx1"/>
                </a:solidFill>
                <a:effectLst/>
                <a:latin typeface="+mn-lt"/>
                <a:ea typeface="+mn-ea"/>
                <a:cs typeface="+mn-cs"/>
              </a:rPr>
              <a:t>,: Number of neighbors to use by default for </a:t>
            </a:r>
            <a:r>
              <a:rPr lang="en-US" altLang="zh-CN" sz="1200" kern="1200" dirty="0" err="1">
                <a:solidFill>
                  <a:schemeClr val="tx1"/>
                </a:solidFill>
                <a:effectLst/>
                <a:latin typeface="+mn-lt"/>
                <a:ea typeface="+mn-ea"/>
                <a:cs typeface="+mn-cs"/>
              </a:rPr>
              <a:t>kneighbors</a:t>
            </a:r>
            <a:r>
              <a:rPr lang="en-US" altLang="zh-CN" sz="1200" kern="1200" dirty="0">
                <a:solidFill>
                  <a:schemeClr val="tx1"/>
                </a:solidFill>
                <a:effectLst/>
                <a:latin typeface="+mn-lt"/>
                <a:ea typeface="+mn-ea"/>
                <a:cs typeface="+mn-cs"/>
              </a:rPr>
              <a:t> queries.</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weights: weight function used in prediction.</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Algorithm: Algorithm used to compute the nearest neighbors:</a:t>
            </a:r>
            <a:endParaRPr lang="zh-CN" altLang="zh-CN" sz="1200" kern="1200" dirty="0">
              <a:solidFill>
                <a:schemeClr val="tx1"/>
              </a:solidFill>
              <a:effectLst/>
              <a:latin typeface="+mn-lt"/>
              <a:ea typeface="+mn-ea"/>
              <a:cs typeface="+mn-cs"/>
            </a:endParaRPr>
          </a:p>
          <a:p>
            <a:r>
              <a:rPr lang="en-US" altLang="zh-CN" sz="1200" kern="1200" dirty="0" err="1">
                <a:solidFill>
                  <a:schemeClr val="tx1"/>
                </a:solidFill>
                <a:effectLst/>
                <a:latin typeface="+mn-lt"/>
                <a:ea typeface="+mn-ea"/>
                <a:cs typeface="+mn-cs"/>
              </a:rPr>
              <a:t>leaf_size</a:t>
            </a:r>
            <a:r>
              <a:rPr lang="en-US" altLang="zh-CN" sz="1200" kern="1200" dirty="0">
                <a:solidFill>
                  <a:schemeClr val="tx1"/>
                </a:solidFill>
                <a:effectLst/>
                <a:latin typeface="+mn-lt"/>
                <a:ea typeface="+mn-ea"/>
                <a:cs typeface="+mn-cs"/>
              </a:rPr>
              <a:t>: Leaf size passed to </a:t>
            </a:r>
            <a:r>
              <a:rPr lang="en-US" altLang="zh-CN" sz="1200" kern="1200" dirty="0" err="1">
                <a:solidFill>
                  <a:schemeClr val="tx1"/>
                </a:solidFill>
                <a:effectLst/>
                <a:latin typeface="+mn-lt"/>
                <a:ea typeface="+mn-ea"/>
                <a:cs typeface="+mn-cs"/>
              </a:rPr>
              <a:t>BallTree</a:t>
            </a:r>
            <a:r>
              <a:rPr lang="en-US" altLang="zh-CN" sz="1200" kern="1200" dirty="0">
                <a:solidFill>
                  <a:schemeClr val="tx1"/>
                </a:solidFill>
                <a:effectLst/>
                <a:latin typeface="+mn-lt"/>
                <a:ea typeface="+mn-ea"/>
                <a:cs typeface="+mn-cs"/>
              </a:rPr>
              <a:t> or </a:t>
            </a:r>
            <a:r>
              <a:rPr lang="en-US" altLang="zh-CN" sz="1200" kern="1200" dirty="0" err="1">
                <a:solidFill>
                  <a:schemeClr val="tx1"/>
                </a:solidFill>
                <a:effectLst/>
                <a:latin typeface="+mn-lt"/>
                <a:ea typeface="+mn-ea"/>
                <a:cs typeface="+mn-cs"/>
              </a:rPr>
              <a:t>KDTree</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p : Power parameter for the </a:t>
            </a:r>
            <a:r>
              <a:rPr lang="en-US" altLang="zh-CN" sz="1200" kern="1200" dirty="0" err="1">
                <a:solidFill>
                  <a:schemeClr val="tx1"/>
                </a:solidFill>
                <a:effectLst/>
                <a:latin typeface="+mn-lt"/>
                <a:ea typeface="+mn-ea"/>
                <a:cs typeface="+mn-cs"/>
              </a:rPr>
              <a:t>Minkowski</a:t>
            </a:r>
            <a:r>
              <a:rPr lang="en-US" altLang="zh-CN" sz="1200" kern="1200" dirty="0">
                <a:solidFill>
                  <a:schemeClr val="tx1"/>
                </a:solidFill>
                <a:effectLst/>
                <a:latin typeface="+mn-lt"/>
                <a:ea typeface="+mn-ea"/>
                <a:cs typeface="+mn-cs"/>
              </a:rPr>
              <a:t> metric.</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And the other 3 parameters we decide to use the default value.</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Through the experiment, we found that when weight= ‘distance’ , algorithm=‘</a:t>
            </a:r>
            <a:r>
              <a:rPr lang="en-US" altLang="zh-CN" sz="1200" kern="1200" dirty="0" err="1">
                <a:solidFill>
                  <a:schemeClr val="tx1"/>
                </a:solidFill>
                <a:effectLst/>
                <a:latin typeface="+mn-lt"/>
                <a:ea typeface="+mn-ea"/>
                <a:cs typeface="+mn-cs"/>
              </a:rPr>
              <a:t>kd_tree</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p=1(</a:t>
            </a:r>
            <a:r>
              <a:rPr lang="en-US" altLang="zh-CN" sz="1200" kern="1200" dirty="0" err="1">
                <a:solidFill>
                  <a:schemeClr val="tx1"/>
                </a:solidFill>
                <a:effectLst/>
                <a:latin typeface="+mn-lt"/>
                <a:ea typeface="+mn-ea"/>
                <a:cs typeface="+mn-cs"/>
              </a:rPr>
              <a:t>manhattan_distance</a:t>
            </a:r>
            <a:r>
              <a:rPr lang="en-US" altLang="zh-CN" sz="1200" kern="1200" dirty="0">
                <a:solidFill>
                  <a:schemeClr val="tx1"/>
                </a:solidFill>
                <a:effectLst/>
                <a:latin typeface="+mn-lt"/>
                <a:ea typeface="+mn-ea"/>
                <a:cs typeface="+mn-cs"/>
              </a:rPr>
              <a:t>), the model performs much better.</a:t>
            </a:r>
            <a:endParaRPr lang="zh-CN" altLang="zh-CN" sz="1200" kern="1200" dirty="0">
              <a:solidFill>
                <a:schemeClr val="tx1"/>
              </a:solidFill>
              <a:effectLst/>
              <a:latin typeface="+mn-lt"/>
              <a:ea typeface="+mn-ea"/>
              <a:cs typeface="+mn-cs"/>
            </a:endParaRPr>
          </a:p>
          <a:p>
            <a:endParaRPr kumimoji="1" lang="en-US" altLang="zh-CN" dirty="0"/>
          </a:p>
          <a:p>
            <a:endParaRPr kumimoji="1" lang="en-US" altLang="zh-CN" dirty="0"/>
          </a:p>
          <a:p>
            <a:r>
              <a:rPr lang="en-US" altLang="zh-CN" sz="1200" kern="1200" dirty="0">
                <a:solidFill>
                  <a:schemeClr val="tx1"/>
                </a:solidFill>
                <a:effectLst/>
                <a:latin typeface="+mn-lt"/>
                <a:ea typeface="+mn-ea"/>
                <a:cs typeface="+mn-cs"/>
              </a:rPr>
              <a:t>Then we use </a:t>
            </a:r>
            <a:r>
              <a:rPr lang="en-US" altLang="zh-CN" sz="1200" kern="1200" dirty="0" err="1">
                <a:solidFill>
                  <a:schemeClr val="tx1"/>
                </a:solidFill>
                <a:effectLst/>
                <a:latin typeface="+mn-lt"/>
                <a:ea typeface="+mn-ea"/>
                <a:cs typeface="+mn-cs"/>
              </a:rPr>
              <a:t>GridSearchCV</a:t>
            </a:r>
            <a:r>
              <a:rPr lang="en-US" altLang="zh-CN" sz="1200" kern="1200" dirty="0">
                <a:solidFill>
                  <a:schemeClr val="tx1"/>
                </a:solidFill>
                <a:effectLst/>
                <a:latin typeface="+mn-lt"/>
                <a:ea typeface="+mn-ea"/>
                <a:cs typeface="+mn-cs"/>
              </a:rPr>
              <a:t> from </a:t>
            </a:r>
            <a:r>
              <a:rPr lang="en-US" altLang="zh-CN" sz="1200" kern="1200" dirty="0" err="1">
                <a:solidFill>
                  <a:schemeClr val="tx1"/>
                </a:solidFill>
                <a:effectLst/>
                <a:latin typeface="+mn-lt"/>
                <a:ea typeface="+mn-ea"/>
                <a:cs typeface="+mn-cs"/>
              </a:rPr>
              <a:t>sklearn</a:t>
            </a:r>
            <a:r>
              <a:rPr lang="en-US" altLang="zh-CN" sz="1200" kern="1200" dirty="0">
                <a:solidFill>
                  <a:schemeClr val="tx1"/>
                </a:solidFill>
                <a:effectLst/>
                <a:latin typeface="+mn-lt"/>
                <a:ea typeface="+mn-ea"/>
                <a:cs typeface="+mn-cs"/>
              </a:rPr>
              <a:t> to search the best </a:t>
            </a:r>
            <a:r>
              <a:rPr lang="en-US" altLang="zh-CN" sz="1200" kern="1200" dirty="0" err="1">
                <a:solidFill>
                  <a:schemeClr val="tx1"/>
                </a:solidFill>
                <a:effectLst/>
                <a:latin typeface="+mn-lt"/>
                <a:ea typeface="+mn-ea"/>
                <a:cs typeface="+mn-cs"/>
              </a:rPr>
              <a:t>n_neighbors</a:t>
            </a:r>
            <a:r>
              <a:rPr lang="en-US" altLang="zh-CN" sz="1200" kern="1200" dirty="0">
                <a:solidFill>
                  <a:schemeClr val="tx1"/>
                </a:solidFill>
                <a:effectLst/>
                <a:latin typeface="+mn-lt"/>
                <a:ea typeface="+mn-ea"/>
                <a:cs typeface="+mn-cs"/>
              </a:rPr>
              <a:t> and </a:t>
            </a:r>
            <a:r>
              <a:rPr lang="en-US" altLang="zh-CN" sz="1200" kern="1200" dirty="0" err="1">
                <a:solidFill>
                  <a:schemeClr val="tx1"/>
                </a:solidFill>
                <a:effectLst/>
                <a:latin typeface="+mn-lt"/>
                <a:ea typeface="+mn-ea"/>
                <a:cs typeface="+mn-cs"/>
              </a:rPr>
              <a:t>leaf_size</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It’s a exhaustive search over specified parameter values for an estimator.</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But it’s pretty slow</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10"/>
          </p:nvPr>
        </p:nvSpPr>
        <p:spPr/>
        <p:txBody>
          <a:bodyPr/>
          <a:lstStyle/>
          <a:p>
            <a:fld id="{99DB2C51-1261-5B47-A110-4904E1A866A8}" type="slidenum">
              <a:rPr kumimoji="1" lang="zh-CN" altLang="en-US" smtClean="0"/>
              <a:t>25</a:t>
            </a:fld>
            <a:endParaRPr kumimoji="1" lang="zh-CN" altLang="en-US"/>
          </a:p>
        </p:txBody>
      </p:sp>
    </p:spTree>
    <p:extLst>
      <p:ext uri="{BB962C8B-B14F-4D97-AF65-F5344CB8AC3E}">
        <p14:creationId xmlns:p14="http://schemas.microsoft.com/office/powerpoint/2010/main" val="3554507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And the final result is that:</a:t>
            </a:r>
            <a:endParaRPr lang="zh-CN" altLang="zh-CN" sz="1200" kern="1200" dirty="0">
              <a:solidFill>
                <a:schemeClr val="tx1"/>
              </a:solidFill>
              <a:effectLst/>
              <a:latin typeface="+mn-lt"/>
              <a:ea typeface="+mn-ea"/>
              <a:cs typeface="+mn-cs"/>
            </a:endParaRP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This is the best result we get .</a:t>
            </a:r>
            <a:endParaRPr lang="zh-CN" altLang="zh-CN" sz="1200" kern="1200" dirty="0">
              <a:solidFill>
                <a:schemeClr val="tx1"/>
              </a:solidFill>
              <a:effectLst/>
              <a:latin typeface="+mn-lt"/>
              <a:ea typeface="+mn-ea"/>
              <a:cs typeface="+mn-cs"/>
            </a:endParaRP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And the final performance is still not good. I think bad performance in this forecast is due to two factors, one is that the months of the data in training set and test set are different, different months will have different climates. And the number of target stations is too large, which is another factor that leads to inaccurate predictions</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10"/>
          </p:nvPr>
        </p:nvSpPr>
        <p:spPr/>
        <p:txBody>
          <a:bodyPr/>
          <a:lstStyle/>
          <a:p>
            <a:fld id="{99DB2C51-1261-5B47-A110-4904E1A866A8}" type="slidenum">
              <a:rPr kumimoji="1" lang="zh-CN" altLang="en-US" smtClean="0"/>
              <a:t>26</a:t>
            </a:fld>
            <a:endParaRPr kumimoji="1" lang="zh-CN" altLang="en-US"/>
          </a:p>
        </p:txBody>
      </p:sp>
    </p:spTree>
    <p:extLst>
      <p:ext uri="{BB962C8B-B14F-4D97-AF65-F5344CB8AC3E}">
        <p14:creationId xmlns:p14="http://schemas.microsoft.com/office/powerpoint/2010/main" val="2397676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2</a:t>
            </a:r>
            <a:endParaRPr kumimoji="1" lang="zh-CN" altLang="en-US" dirty="0"/>
          </a:p>
        </p:txBody>
      </p:sp>
      <p:sp>
        <p:nvSpPr>
          <p:cNvPr id="4" name="灯片编号占位符 3"/>
          <p:cNvSpPr>
            <a:spLocks noGrp="1"/>
          </p:cNvSpPr>
          <p:nvPr>
            <p:ph type="sldNum" sz="quarter" idx="10"/>
          </p:nvPr>
        </p:nvSpPr>
        <p:spPr/>
        <p:txBody>
          <a:bodyPr/>
          <a:lstStyle/>
          <a:p>
            <a:fld id="{99DB2C51-1261-5B47-A110-4904E1A866A8}" type="slidenum">
              <a:rPr kumimoji="1" lang="zh-CN" altLang="en-US" smtClean="0"/>
              <a:t>2</a:t>
            </a:fld>
            <a:endParaRPr kumimoji="1" lang="zh-CN" altLang="en-US"/>
          </a:p>
        </p:txBody>
      </p:sp>
    </p:spTree>
    <p:extLst>
      <p:ext uri="{BB962C8B-B14F-4D97-AF65-F5344CB8AC3E}">
        <p14:creationId xmlns:p14="http://schemas.microsoft.com/office/powerpoint/2010/main" val="538944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3</a:t>
            </a:r>
            <a:endParaRPr kumimoji="1" lang="zh-CN" altLang="en-US" dirty="0"/>
          </a:p>
        </p:txBody>
      </p:sp>
      <p:sp>
        <p:nvSpPr>
          <p:cNvPr id="4" name="灯片编号占位符 3"/>
          <p:cNvSpPr>
            <a:spLocks noGrp="1"/>
          </p:cNvSpPr>
          <p:nvPr>
            <p:ph type="sldNum" sz="quarter" idx="10"/>
          </p:nvPr>
        </p:nvSpPr>
        <p:spPr/>
        <p:txBody>
          <a:bodyPr/>
          <a:lstStyle/>
          <a:p>
            <a:fld id="{99DB2C51-1261-5B47-A110-4904E1A866A8}" type="slidenum">
              <a:rPr kumimoji="1" lang="zh-CN" altLang="en-US" smtClean="0"/>
              <a:t>3</a:t>
            </a:fld>
            <a:endParaRPr kumimoji="1" lang="zh-CN" altLang="en-US"/>
          </a:p>
        </p:txBody>
      </p:sp>
    </p:spTree>
    <p:extLst>
      <p:ext uri="{BB962C8B-B14F-4D97-AF65-F5344CB8AC3E}">
        <p14:creationId xmlns:p14="http://schemas.microsoft.com/office/powerpoint/2010/main" val="346771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4</a:t>
            </a:r>
            <a:endParaRPr kumimoji="1" lang="zh-CN" altLang="en-US" dirty="0"/>
          </a:p>
        </p:txBody>
      </p:sp>
      <p:sp>
        <p:nvSpPr>
          <p:cNvPr id="4" name="灯片编号占位符 3"/>
          <p:cNvSpPr>
            <a:spLocks noGrp="1"/>
          </p:cNvSpPr>
          <p:nvPr>
            <p:ph type="sldNum" sz="quarter" idx="10"/>
          </p:nvPr>
        </p:nvSpPr>
        <p:spPr/>
        <p:txBody>
          <a:bodyPr/>
          <a:lstStyle/>
          <a:p>
            <a:fld id="{99DB2C51-1261-5B47-A110-4904E1A866A8}" type="slidenum">
              <a:rPr kumimoji="1" lang="zh-CN" altLang="en-US" smtClean="0"/>
              <a:t>4</a:t>
            </a:fld>
            <a:endParaRPr kumimoji="1" lang="zh-CN" altLang="en-US"/>
          </a:p>
        </p:txBody>
      </p:sp>
    </p:spTree>
    <p:extLst>
      <p:ext uri="{BB962C8B-B14F-4D97-AF65-F5344CB8AC3E}">
        <p14:creationId xmlns:p14="http://schemas.microsoft.com/office/powerpoint/2010/main" val="199875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5</a:t>
            </a:r>
            <a:endParaRPr kumimoji="1" lang="zh-CN" altLang="en-US" dirty="0"/>
          </a:p>
        </p:txBody>
      </p:sp>
      <p:sp>
        <p:nvSpPr>
          <p:cNvPr id="4" name="灯片编号占位符 3"/>
          <p:cNvSpPr>
            <a:spLocks noGrp="1"/>
          </p:cNvSpPr>
          <p:nvPr>
            <p:ph type="sldNum" sz="quarter" idx="10"/>
          </p:nvPr>
        </p:nvSpPr>
        <p:spPr/>
        <p:txBody>
          <a:bodyPr/>
          <a:lstStyle/>
          <a:p>
            <a:fld id="{99DB2C51-1261-5B47-A110-4904E1A866A8}" type="slidenum">
              <a:rPr kumimoji="1" lang="zh-CN" altLang="en-US" smtClean="0"/>
              <a:t>5</a:t>
            </a:fld>
            <a:endParaRPr kumimoji="1" lang="zh-CN" altLang="en-US"/>
          </a:p>
        </p:txBody>
      </p:sp>
    </p:spTree>
    <p:extLst>
      <p:ext uri="{BB962C8B-B14F-4D97-AF65-F5344CB8AC3E}">
        <p14:creationId xmlns:p14="http://schemas.microsoft.com/office/powerpoint/2010/main" val="4022158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6</a:t>
            </a:r>
            <a:endParaRPr kumimoji="1" lang="zh-CN" altLang="en-US" dirty="0"/>
          </a:p>
        </p:txBody>
      </p:sp>
      <p:sp>
        <p:nvSpPr>
          <p:cNvPr id="4" name="灯片编号占位符 3"/>
          <p:cNvSpPr>
            <a:spLocks noGrp="1"/>
          </p:cNvSpPr>
          <p:nvPr>
            <p:ph type="sldNum" sz="quarter" idx="10"/>
          </p:nvPr>
        </p:nvSpPr>
        <p:spPr/>
        <p:txBody>
          <a:bodyPr/>
          <a:lstStyle/>
          <a:p>
            <a:fld id="{99DB2C51-1261-5B47-A110-4904E1A866A8}" type="slidenum">
              <a:rPr kumimoji="1" lang="zh-CN" altLang="en-US" smtClean="0"/>
              <a:t>6</a:t>
            </a:fld>
            <a:endParaRPr kumimoji="1" lang="zh-CN" altLang="en-US"/>
          </a:p>
        </p:txBody>
      </p:sp>
    </p:spTree>
    <p:extLst>
      <p:ext uri="{BB962C8B-B14F-4D97-AF65-F5344CB8AC3E}">
        <p14:creationId xmlns:p14="http://schemas.microsoft.com/office/powerpoint/2010/main" val="3684168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7</a:t>
            </a:r>
            <a:endParaRPr kumimoji="1" lang="zh-CN" altLang="en-US" dirty="0"/>
          </a:p>
        </p:txBody>
      </p:sp>
      <p:sp>
        <p:nvSpPr>
          <p:cNvPr id="4" name="灯片编号占位符 3"/>
          <p:cNvSpPr>
            <a:spLocks noGrp="1"/>
          </p:cNvSpPr>
          <p:nvPr>
            <p:ph type="sldNum" sz="quarter" idx="10"/>
          </p:nvPr>
        </p:nvSpPr>
        <p:spPr/>
        <p:txBody>
          <a:bodyPr/>
          <a:lstStyle/>
          <a:p>
            <a:fld id="{99DB2C51-1261-5B47-A110-4904E1A866A8}" type="slidenum">
              <a:rPr kumimoji="1" lang="zh-CN" altLang="en-US" smtClean="0"/>
              <a:t>7</a:t>
            </a:fld>
            <a:endParaRPr kumimoji="1" lang="zh-CN" altLang="en-US"/>
          </a:p>
        </p:txBody>
      </p:sp>
    </p:spTree>
    <p:extLst>
      <p:ext uri="{BB962C8B-B14F-4D97-AF65-F5344CB8AC3E}">
        <p14:creationId xmlns:p14="http://schemas.microsoft.com/office/powerpoint/2010/main" val="1032017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We first try to improve the data.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Each sample have 8 attributes and 1 labels.</a:t>
            </a:r>
            <a:endParaRPr lang="zh-CN" altLang="zh-CN" sz="1200" kern="1200" dirty="0">
              <a:solidFill>
                <a:schemeClr val="tx1"/>
              </a:solidFill>
              <a:effectLst/>
              <a:latin typeface="+mn-lt"/>
              <a:ea typeface="+mn-ea"/>
              <a:cs typeface="+mn-cs"/>
            </a:endParaRPr>
          </a:p>
          <a:p>
            <a:endParaRPr kumimoji="1" lang="en-US" altLang="zh-CN" dirty="0"/>
          </a:p>
          <a:p>
            <a:r>
              <a:rPr lang="en-US" altLang="zh-CN" sz="1200" kern="1200" dirty="0">
                <a:solidFill>
                  <a:schemeClr val="tx1"/>
                </a:solidFill>
                <a:effectLst/>
                <a:latin typeface="+mn-lt"/>
                <a:ea typeface="+mn-ea"/>
                <a:cs typeface="+mn-cs"/>
              </a:rPr>
              <a:t>We try to make changes to 4 of these attributes.(weekday, </a:t>
            </a:r>
            <a:r>
              <a:rPr lang="en-US" altLang="zh-CN" sz="1200" kern="1200" dirty="0" err="1">
                <a:solidFill>
                  <a:schemeClr val="tx1"/>
                </a:solidFill>
                <a:effectLst/>
                <a:latin typeface="+mn-lt"/>
                <a:ea typeface="+mn-ea"/>
                <a:cs typeface="+mn-cs"/>
              </a:rPr>
              <a:t>start_time</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tripduration</a:t>
            </a:r>
            <a:r>
              <a:rPr lang="en-US" altLang="zh-CN" sz="1200" kern="1200" dirty="0">
                <a:solidFill>
                  <a:schemeClr val="tx1"/>
                </a:solidFill>
                <a:effectLst/>
                <a:latin typeface="+mn-lt"/>
                <a:ea typeface="+mn-ea"/>
                <a:cs typeface="+mn-cs"/>
              </a:rPr>
              <a:t>, age)</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10"/>
          </p:nvPr>
        </p:nvSpPr>
        <p:spPr/>
        <p:txBody>
          <a:bodyPr/>
          <a:lstStyle/>
          <a:p>
            <a:fld id="{99DB2C51-1261-5B47-A110-4904E1A866A8}" type="slidenum">
              <a:rPr kumimoji="1" lang="zh-CN" altLang="en-US" smtClean="0"/>
              <a:t>18</a:t>
            </a:fld>
            <a:endParaRPr kumimoji="1" lang="zh-CN" altLang="en-US"/>
          </a:p>
        </p:txBody>
      </p:sp>
    </p:spTree>
    <p:extLst>
      <p:ext uri="{BB962C8B-B14F-4D97-AF65-F5344CB8AC3E}">
        <p14:creationId xmlns:p14="http://schemas.microsoft.com/office/powerpoint/2010/main" val="3916577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As to the weekday</a:t>
            </a:r>
            <a:r>
              <a:rPr lang="zh-CN" altLang="zh-CN" dirty="0">
                <a:effectLst/>
              </a:rPr>
              <a:t> </a:t>
            </a:r>
            <a:endParaRPr lang="en-US" altLang="zh-CN" dirty="0">
              <a:effectLst/>
            </a:endParaRPr>
          </a:p>
          <a:p>
            <a:endParaRPr kumimoji="1" lang="en-US" altLang="zh-CN" dirty="0">
              <a:effectLst/>
            </a:endParaRPr>
          </a:p>
          <a:p>
            <a:r>
              <a:rPr lang="en-US" altLang="zh-CN" sz="1200" kern="1200" dirty="0">
                <a:solidFill>
                  <a:schemeClr val="tx1"/>
                </a:solidFill>
                <a:effectLst/>
                <a:latin typeface="+mn-lt"/>
                <a:ea typeface="+mn-ea"/>
                <a:cs typeface="+mn-cs"/>
              </a:rPr>
              <a:t>The above two pictures display top 10 </a:t>
            </a:r>
            <a:r>
              <a:rPr lang="en-US" altLang="zh-CN" sz="1200" kern="1200" dirty="0" err="1">
                <a:solidFill>
                  <a:schemeClr val="tx1"/>
                </a:solidFill>
                <a:effectLst/>
                <a:latin typeface="+mn-lt"/>
                <a:ea typeface="+mn-ea"/>
                <a:cs typeface="+mn-cs"/>
              </a:rPr>
              <a:t>to_station_id</a:t>
            </a:r>
            <a:r>
              <a:rPr lang="en-US" altLang="zh-CN" sz="1200" kern="1200" dirty="0">
                <a:solidFill>
                  <a:schemeClr val="tx1"/>
                </a:solidFill>
                <a:effectLst/>
                <a:latin typeface="+mn-lt"/>
                <a:ea typeface="+mn-ea"/>
                <a:cs typeface="+mn-cs"/>
              </a:rPr>
              <a:t> on Monday and Tuesday.</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below two </a:t>
            </a:r>
            <a:r>
              <a:rPr lang="en-US" altLang="zh-CN" sz="1200" kern="1200" dirty="0" err="1">
                <a:solidFill>
                  <a:schemeClr val="tx1"/>
                </a:solidFill>
                <a:effectLst/>
                <a:latin typeface="+mn-lt"/>
                <a:ea typeface="+mn-ea"/>
                <a:cs typeface="+mn-cs"/>
              </a:rPr>
              <a:t>picutres</a:t>
            </a:r>
            <a:r>
              <a:rPr lang="en-US" altLang="zh-CN" sz="1200" kern="1200" dirty="0">
                <a:solidFill>
                  <a:schemeClr val="tx1"/>
                </a:solidFill>
                <a:effectLst/>
                <a:latin typeface="+mn-lt"/>
                <a:ea typeface="+mn-ea"/>
                <a:cs typeface="+mn-cs"/>
              </a:rPr>
              <a:t> display top 10 </a:t>
            </a:r>
            <a:r>
              <a:rPr lang="en-US" altLang="zh-CN" sz="1200" kern="1200" dirty="0" err="1">
                <a:solidFill>
                  <a:schemeClr val="tx1"/>
                </a:solidFill>
                <a:effectLst/>
                <a:latin typeface="+mn-lt"/>
                <a:ea typeface="+mn-ea"/>
                <a:cs typeface="+mn-cs"/>
              </a:rPr>
              <a:t>to_station_id</a:t>
            </a:r>
            <a:r>
              <a:rPr lang="en-US" altLang="zh-CN" sz="1200" kern="1200" dirty="0">
                <a:solidFill>
                  <a:schemeClr val="tx1"/>
                </a:solidFill>
                <a:effectLst/>
                <a:latin typeface="+mn-lt"/>
                <a:ea typeface="+mn-ea"/>
                <a:cs typeface="+mn-cs"/>
              </a:rPr>
              <a:t> on Saturday and Sunday.</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We find that the top10 </a:t>
            </a:r>
            <a:r>
              <a:rPr lang="en-US" altLang="zh-CN" sz="1200" kern="1200" dirty="0" err="1">
                <a:solidFill>
                  <a:schemeClr val="tx1"/>
                </a:solidFill>
                <a:effectLst/>
                <a:latin typeface="+mn-lt"/>
                <a:ea typeface="+mn-ea"/>
                <a:cs typeface="+mn-cs"/>
              </a:rPr>
              <a:t>to_station_id</a:t>
            </a:r>
            <a:r>
              <a:rPr lang="en-US" altLang="zh-CN" sz="1200" kern="1200" dirty="0">
                <a:solidFill>
                  <a:schemeClr val="tx1"/>
                </a:solidFill>
                <a:effectLst/>
                <a:latin typeface="+mn-lt"/>
                <a:ea typeface="+mn-ea"/>
                <a:cs typeface="+mn-cs"/>
              </a:rPr>
              <a:t> are almost same in weekday and they are quite different from weekend.</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So we try to change the attribute weekday to weekend, 1 means weekend and 0 means weekday.</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10"/>
          </p:nvPr>
        </p:nvSpPr>
        <p:spPr/>
        <p:txBody>
          <a:bodyPr/>
          <a:lstStyle/>
          <a:p>
            <a:fld id="{99DB2C51-1261-5B47-A110-4904E1A866A8}" type="slidenum">
              <a:rPr kumimoji="1" lang="zh-CN" altLang="en-US" smtClean="0"/>
              <a:t>19</a:t>
            </a:fld>
            <a:endParaRPr kumimoji="1" lang="zh-CN" altLang="en-US"/>
          </a:p>
        </p:txBody>
      </p:sp>
    </p:spTree>
    <p:extLst>
      <p:ext uri="{BB962C8B-B14F-4D97-AF65-F5344CB8AC3E}">
        <p14:creationId xmlns:p14="http://schemas.microsoft.com/office/powerpoint/2010/main" val="204325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1F1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261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E73A1C"/>
        </a:solidFill>
        <a:effectLst/>
      </p:bgPr>
    </p:bg>
    <p:spTree>
      <p:nvGrpSpPr>
        <p:cNvPr id="1" name=""/>
        <p:cNvGrpSpPr/>
        <p:nvPr/>
      </p:nvGrpSpPr>
      <p:grpSpPr>
        <a:xfrm>
          <a:off x="0" y="0"/>
          <a:ext cx="0" cy="0"/>
          <a:chOff x="0" y="0"/>
          <a:chExt cx="0" cy="0"/>
        </a:xfrm>
      </p:grpSpPr>
      <p:sp>
        <p:nvSpPr>
          <p:cNvPr id="3" name="矩形 2"/>
          <p:cNvSpPr/>
          <p:nvPr userDrawn="1"/>
        </p:nvSpPr>
        <p:spPr>
          <a:xfrm>
            <a:off x="330453" y="759874"/>
            <a:ext cx="543739" cy="307777"/>
          </a:xfrm>
          <a:prstGeom prst="rect">
            <a:avLst/>
          </a:prstGeom>
        </p:spPr>
        <p:txBody>
          <a:bodyPr wrap="none">
            <a:spAutoFit/>
          </a:bodyPr>
          <a:lstStyle/>
          <a:p>
            <a:r>
              <a:rPr lang="zh-CN" altLang="en-US" sz="1400" dirty="0">
                <a:solidFill>
                  <a:srgbClr val="FFFFFF"/>
                </a:solidFill>
                <a:latin typeface="Segoe UI Light"/>
                <a:ea typeface="微软雅黑"/>
                <a:cs typeface="Segoe UI Light"/>
              </a:rPr>
              <a:t>标注</a:t>
            </a:r>
          </a:p>
        </p:txBody>
      </p:sp>
      <p:sp>
        <p:nvSpPr>
          <p:cNvPr id="4" name="矩形 3"/>
          <p:cNvSpPr/>
          <p:nvPr userDrawn="1"/>
        </p:nvSpPr>
        <p:spPr>
          <a:xfrm>
            <a:off x="2143255" y="841948"/>
            <a:ext cx="1001894" cy="2492990"/>
          </a:xfrm>
          <a:prstGeom prst="rect">
            <a:avLst/>
          </a:prstGeom>
        </p:spPr>
        <p:txBody>
          <a:bodyPr wrap="square">
            <a:spAutoFit/>
          </a:bodyPr>
          <a:lstStyle/>
          <a:p>
            <a:pPr>
              <a:lnSpc>
                <a:spcPct val="130000"/>
              </a:lnSpc>
            </a:pPr>
            <a:r>
              <a:rPr lang="zh-CN" altLang="en-US" sz="1000" dirty="0">
                <a:solidFill>
                  <a:srgbClr val="FFFFFF"/>
                </a:solidFill>
                <a:latin typeface="Segoe UI Light"/>
                <a:ea typeface="微软雅黑"/>
                <a:cs typeface="Segoe UI Light"/>
              </a:rPr>
              <a:t>字体使用 </a:t>
            </a:r>
            <a:endParaRPr lang="en-US" altLang="zh-CN" sz="1000" dirty="0">
              <a:solidFill>
                <a:srgbClr val="FFFFFF"/>
              </a:solidFill>
              <a:latin typeface="Segoe UI Light"/>
              <a:ea typeface="微软雅黑"/>
              <a:cs typeface="Segoe UI Light"/>
            </a:endParaRPr>
          </a:p>
          <a:p>
            <a:pPr>
              <a:lnSpc>
                <a:spcPct val="130000"/>
              </a:lnSpc>
            </a:pPr>
            <a:endParaRPr lang="en-US" altLang="zh-CN" sz="1000" dirty="0">
              <a:solidFill>
                <a:srgbClr val="FFFFFF"/>
              </a:solidFill>
              <a:latin typeface="Segoe UI Light"/>
              <a:ea typeface="微软雅黑"/>
              <a:cs typeface="Segoe UI Light"/>
            </a:endParaRPr>
          </a:p>
          <a:p>
            <a:pPr>
              <a:lnSpc>
                <a:spcPct val="130000"/>
              </a:lnSpc>
            </a:pPr>
            <a:endParaRPr lang="en-US" altLang="zh-CN" sz="1000" dirty="0">
              <a:solidFill>
                <a:srgbClr val="FFFFFF"/>
              </a:solidFill>
              <a:latin typeface="Segoe UI Light"/>
              <a:ea typeface="微软雅黑"/>
              <a:cs typeface="Segoe UI Light"/>
            </a:endParaRPr>
          </a:p>
          <a:p>
            <a:pPr>
              <a:lnSpc>
                <a:spcPct val="130000"/>
              </a:lnSpc>
            </a:pPr>
            <a:endParaRPr lang="en-US" altLang="zh-CN" sz="1000" dirty="0">
              <a:solidFill>
                <a:srgbClr val="FFFFFF"/>
              </a:solidFill>
              <a:latin typeface="Segoe UI Light"/>
              <a:ea typeface="微软雅黑"/>
              <a:cs typeface="Segoe UI Light"/>
            </a:endParaRPr>
          </a:p>
          <a:p>
            <a:pPr>
              <a:lnSpc>
                <a:spcPct val="130000"/>
              </a:lnSpc>
            </a:pPr>
            <a:endParaRPr lang="en-US" altLang="zh-CN" sz="1000" dirty="0">
              <a:solidFill>
                <a:srgbClr val="FFFFFF"/>
              </a:solidFill>
              <a:latin typeface="Segoe UI Light"/>
              <a:ea typeface="微软雅黑"/>
              <a:cs typeface="Segoe UI Light"/>
            </a:endParaRPr>
          </a:p>
          <a:p>
            <a:pPr>
              <a:lnSpc>
                <a:spcPct val="130000"/>
              </a:lnSpc>
            </a:pPr>
            <a:r>
              <a:rPr lang="zh-CN" altLang="en-US" sz="1000" dirty="0">
                <a:solidFill>
                  <a:srgbClr val="FFFFFF"/>
                </a:solidFill>
                <a:latin typeface="Segoe UI Light"/>
                <a:ea typeface="微软雅黑"/>
                <a:cs typeface="Segoe UI Light"/>
              </a:rPr>
              <a:t>行距</a:t>
            </a:r>
            <a:endParaRPr lang="en-US" altLang="zh-CN" sz="1000" dirty="0">
              <a:solidFill>
                <a:srgbClr val="FFFFFF"/>
              </a:solidFill>
              <a:latin typeface="Segoe UI Light"/>
              <a:ea typeface="微软雅黑"/>
              <a:cs typeface="Segoe UI Light"/>
            </a:endParaRPr>
          </a:p>
          <a:p>
            <a:pPr>
              <a:lnSpc>
                <a:spcPct val="130000"/>
              </a:lnSpc>
            </a:pPr>
            <a:endParaRPr lang="en-US" altLang="zh-CN" sz="1000" dirty="0">
              <a:solidFill>
                <a:srgbClr val="FFFFFF"/>
              </a:solidFill>
              <a:latin typeface="Segoe UI Light"/>
              <a:ea typeface="微软雅黑"/>
              <a:cs typeface="Segoe UI Light"/>
            </a:endParaRPr>
          </a:p>
          <a:p>
            <a:pPr>
              <a:lnSpc>
                <a:spcPct val="130000"/>
              </a:lnSpc>
            </a:pPr>
            <a:endParaRPr lang="en-US" altLang="zh-CN" sz="1000" dirty="0">
              <a:solidFill>
                <a:srgbClr val="FFFFFF"/>
              </a:solidFill>
              <a:latin typeface="Segoe UI Light"/>
              <a:ea typeface="微软雅黑"/>
              <a:cs typeface="Segoe UI Light"/>
            </a:endParaRPr>
          </a:p>
          <a:p>
            <a:pPr>
              <a:lnSpc>
                <a:spcPct val="130000"/>
              </a:lnSpc>
            </a:pPr>
            <a:r>
              <a:rPr lang="zh-CN" altLang="en-US" sz="1000" dirty="0">
                <a:solidFill>
                  <a:srgbClr val="FFFFFF"/>
                </a:solidFill>
                <a:latin typeface="Segoe UI Light"/>
                <a:ea typeface="微软雅黑"/>
                <a:cs typeface="Segoe UI Light"/>
              </a:rPr>
              <a:t>背景图片出处</a:t>
            </a:r>
          </a:p>
          <a:p>
            <a:pPr>
              <a:lnSpc>
                <a:spcPct val="130000"/>
              </a:lnSpc>
            </a:pPr>
            <a:endParaRPr lang="zh-CN" altLang="en-US" sz="1000" dirty="0">
              <a:solidFill>
                <a:srgbClr val="FFFFFF"/>
              </a:solidFill>
              <a:latin typeface="Segoe UI Light"/>
              <a:ea typeface="微软雅黑"/>
              <a:cs typeface="Segoe UI Light"/>
            </a:endParaRPr>
          </a:p>
          <a:p>
            <a:pPr>
              <a:lnSpc>
                <a:spcPct val="130000"/>
              </a:lnSpc>
            </a:pPr>
            <a:endParaRPr lang="zh-CN" altLang="en-US" sz="1000" dirty="0">
              <a:solidFill>
                <a:srgbClr val="FFFFFF"/>
              </a:solidFill>
              <a:latin typeface="Segoe UI Light"/>
              <a:ea typeface="微软雅黑"/>
              <a:cs typeface="Segoe UI Light"/>
            </a:endParaRPr>
          </a:p>
          <a:p>
            <a:pPr>
              <a:lnSpc>
                <a:spcPct val="130000"/>
              </a:lnSpc>
            </a:pPr>
            <a:r>
              <a:rPr lang="zh-CN" altLang="en-US" sz="1000" dirty="0">
                <a:solidFill>
                  <a:srgbClr val="FFFFFF"/>
                </a:solidFill>
                <a:latin typeface="Segoe UI Light"/>
                <a:ea typeface="微软雅黑"/>
                <a:cs typeface="Segoe UI Light"/>
              </a:rPr>
              <a:t>声明</a:t>
            </a:r>
            <a:endParaRPr lang="en-US" altLang="zh-CN" sz="1000" dirty="0">
              <a:solidFill>
                <a:srgbClr val="FFFFFF"/>
              </a:solidFill>
              <a:latin typeface="Segoe UI Light"/>
              <a:ea typeface="微软雅黑"/>
              <a:cs typeface="Segoe UI Light"/>
            </a:endParaRPr>
          </a:p>
        </p:txBody>
      </p:sp>
      <p:sp>
        <p:nvSpPr>
          <p:cNvPr id="5" name="矩形 4"/>
          <p:cNvSpPr/>
          <p:nvPr userDrawn="1"/>
        </p:nvSpPr>
        <p:spPr>
          <a:xfrm>
            <a:off x="3296288" y="841948"/>
            <a:ext cx="2709096" cy="2893100"/>
          </a:xfrm>
          <a:prstGeom prst="rect">
            <a:avLst/>
          </a:prstGeom>
        </p:spPr>
        <p:txBody>
          <a:bodyPr wrap="square">
            <a:spAutoFit/>
          </a:bodyPr>
          <a:lstStyle/>
          <a:p>
            <a:pPr>
              <a:lnSpc>
                <a:spcPct val="130000"/>
              </a:lnSpc>
            </a:pPr>
            <a:r>
              <a:rPr lang="zh-CN" altLang="en-US" sz="1000" dirty="0">
                <a:solidFill>
                  <a:srgbClr val="FFFFFF"/>
                </a:solidFill>
                <a:latin typeface="Segoe UI Light"/>
                <a:ea typeface="微软雅黑"/>
                <a:cs typeface="Segoe UI Light"/>
              </a:rPr>
              <a:t>英文 </a:t>
            </a:r>
            <a:r>
              <a:rPr lang="en-US" altLang="zh-CN" sz="1000" dirty="0">
                <a:solidFill>
                  <a:srgbClr val="FFFFFF"/>
                </a:solidFill>
                <a:latin typeface="Segoe UI Light"/>
                <a:cs typeface="Segoe UI Light"/>
              </a:rPr>
              <a:t>Century Gothic</a:t>
            </a:r>
          </a:p>
          <a:p>
            <a:pPr>
              <a:lnSpc>
                <a:spcPct val="130000"/>
              </a:lnSpc>
            </a:pPr>
            <a:endParaRPr lang="en-US" altLang="zh-CN" sz="1000" dirty="0">
              <a:solidFill>
                <a:srgbClr val="FFFFFF"/>
              </a:solidFill>
              <a:latin typeface="Segoe UI Light"/>
              <a:ea typeface="微软雅黑"/>
              <a:cs typeface="Segoe UI Light"/>
            </a:endParaRPr>
          </a:p>
          <a:p>
            <a:pPr>
              <a:lnSpc>
                <a:spcPct val="130000"/>
              </a:lnSpc>
            </a:pPr>
            <a:r>
              <a:rPr lang="zh-CN" altLang="en-US" sz="1000" dirty="0">
                <a:solidFill>
                  <a:srgbClr val="FFFFFF"/>
                </a:solidFill>
                <a:latin typeface="Segoe UI Light"/>
                <a:ea typeface="微软雅黑"/>
                <a:cs typeface="Segoe UI Light"/>
              </a:rPr>
              <a:t>中文 微软雅黑</a:t>
            </a:r>
            <a:endParaRPr lang="en-US" altLang="zh-CN" sz="1000" dirty="0">
              <a:solidFill>
                <a:srgbClr val="FFFFFF"/>
              </a:solidFill>
              <a:latin typeface="Segoe UI Light"/>
              <a:ea typeface="微软雅黑"/>
              <a:cs typeface="Segoe UI Light"/>
            </a:endParaRPr>
          </a:p>
          <a:p>
            <a:pPr>
              <a:lnSpc>
                <a:spcPct val="130000"/>
              </a:lnSpc>
            </a:pPr>
            <a:endParaRPr lang="en-US" altLang="zh-CN" sz="1000" dirty="0">
              <a:solidFill>
                <a:srgbClr val="FFFFFF"/>
              </a:solidFill>
              <a:latin typeface="Segoe UI Light"/>
              <a:ea typeface="微软雅黑"/>
              <a:cs typeface="Segoe UI Light"/>
            </a:endParaRPr>
          </a:p>
          <a:p>
            <a:pPr>
              <a:lnSpc>
                <a:spcPct val="130000"/>
              </a:lnSpc>
            </a:pPr>
            <a:endParaRPr lang="en-US" altLang="zh-CN" sz="1000" dirty="0">
              <a:solidFill>
                <a:srgbClr val="FFFFFF"/>
              </a:solidFill>
              <a:latin typeface="Segoe UI Light"/>
              <a:ea typeface="微软雅黑"/>
              <a:cs typeface="Segoe UI Light"/>
            </a:endParaRPr>
          </a:p>
          <a:p>
            <a:pPr>
              <a:lnSpc>
                <a:spcPct val="130000"/>
              </a:lnSpc>
            </a:pPr>
            <a:r>
              <a:rPr lang="zh-CN" altLang="en-US" sz="1000" dirty="0">
                <a:solidFill>
                  <a:srgbClr val="FFFFFF"/>
                </a:solidFill>
                <a:latin typeface="Segoe UI Light"/>
                <a:ea typeface="微软雅黑"/>
                <a:cs typeface="Segoe UI Light"/>
              </a:rPr>
              <a:t>正文 </a:t>
            </a:r>
            <a:r>
              <a:rPr lang="en-US" altLang="zh-CN" sz="1000" dirty="0">
                <a:solidFill>
                  <a:srgbClr val="FFFFFF"/>
                </a:solidFill>
                <a:latin typeface="Segoe UI Light"/>
                <a:ea typeface="微软雅黑"/>
                <a:cs typeface="Segoe UI Light"/>
              </a:rPr>
              <a:t>1.3</a:t>
            </a:r>
          </a:p>
          <a:p>
            <a:pPr>
              <a:lnSpc>
                <a:spcPct val="130000"/>
              </a:lnSpc>
            </a:pPr>
            <a:endParaRPr lang="en-US" altLang="zh-CN" sz="1000" dirty="0">
              <a:solidFill>
                <a:srgbClr val="FFFFFF"/>
              </a:solidFill>
              <a:latin typeface="Segoe UI Light"/>
              <a:ea typeface="微软雅黑"/>
              <a:cs typeface="Segoe UI Light"/>
            </a:endParaRPr>
          </a:p>
          <a:p>
            <a:pPr>
              <a:lnSpc>
                <a:spcPct val="130000"/>
              </a:lnSpc>
            </a:pPr>
            <a:endParaRPr lang="en-US" altLang="zh-CN" sz="1000" dirty="0">
              <a:solidFill>
                <a:srgbClr val="FFFFFF"/>
              </a:solidFill>
              <a:latin typeface="Segoe UI Light"/>
              <a:ea typeface="微软雅黑"/>
              <a:cs typeface="Segoe UI Light"/>
            </a:endParaRPr>
          </a:p>
          <a:p>
            <a:pPr>
              <a:lnSpc>
                <a:spcPct val="130000"/>
              </a:lnSpc>
            </a:pPr>
            <a:r>
              <a:rPr lang="en-US" altLang="zh-CN" sz="1000" dirty="0" err="1">
                <a:solidFill>
                  <a:srgbClr val="FFFFFF"/>
                </a:solidFill>
                <a:latin typeface="Segoe UI Light"/>
                <a:ea typeface="微软雅黑"/>
                <a:cs typeface="Segoe UI Light"/>
              </a:rPr>
              <a:t>cn.bing.com</a:t>
            </a:r>
            <a:endParaRPr lang="zh-CN" altLang="en-US" sz="1000" dirty="0">
              <a:solidFill>
                <a:srgbClr val="FFFFFF"/>
              </a:solidFill>
              <a:latin typeface="Segoe UI Light"/>
              <a:ea typeface="微软雅黑"/>
              <a:cs typeface="Segoe UI Light"/>
            </a:endParaRPr>
          </a:p>
          <a:p>
            <a:pPr>
              <a:lnSpc>
                <a:spcPct val="130000"/>
              </a:lnSpc>
            </a:pPr>
            <a:endParaRPr lang="zh-CN" altLang="en-US" sz="1000" dirty="0">
              <a:solidFill>
                <a:srgbClr val="FFFFFF"/>
              </a:solidFill>
              <a:latin typeface="Segoe UI Light"/>
              <a:ea typeface="微软雅黑"/>
              <a:cs typeface="Segoe UI Light"/>
            </a:endParaRPr>
          </a:p>
          <a:p>
            <a:pPr>
              <a:lnSpc>
                <a:spcPct val="130000"/>
              </a:lnSpc>
            </a:pPr>
            <a:endParaRPr lang="zh-CN" altLang="en-US" sz="1000" dirty="0">
              <a:solidFill>
                <a:srgbClr val="FFFFFF"/>
              </a:solidFill>
              <a:latin typeface="Segoe UI Light"/>
              <a:ea typeface="微软雅黑"/>
              <a:cs typeface="Segoe UI Light"/>
            </a:endParaRPr>
          </a:p>
          <a:p>
            <a:pPr>
              <a:lnSpc>
                <a:spcPct val="130000"/>
              </a:lnSpc>
            </a:pPr>
            <a:r>
              <a:rPr lang="zh-CN" altLang="en-US" sz="1000" dirty="0">
                <a:solidFill>
                  <a:prstClr val="white"/>
                </a:solidFill>
              </a:rPr>
              <a:t>互联网是一个开放共享的平台</a:t>
            </a:r>
          </a:p>
          <a:p>
            <a:pPr>
              <a:lnSpc>
                <a:spcPct val="130000"/>
              </a:lnSpc>
            </a:pPr>
            <a:r>
              <a:rPr kumimoji="1" lang="en-US" altLang="zh-CN" sz="1000" dirty="0">
                <a:solidFill>
                  <a:prstClr val="white"/>
                </a:solidFill>
                <a:latin typeface="Segoe UI Light"/>
                <a:cs typeface="Segoe UI Light"/>
              </a:rPr>
              <a:t>OfficePLUS</a:t>
            </a:r>
            <a:r>
              <a:rPr kumimoji="1" lang="zh-CN" altLang="en-US" sz="1000" dirty="0">
                <a:solidFill>
                  <a:prstClr val="white"/>
                </a:solidFill>
                <a:latin typeface="Segoe UI Light"/>
                <a:cs typeface="Segoe UI Light"/>
              </a:rPr>
              <a:t> </a:t>
            </a:r>
            <a:r>
              <a:rPr lang="zh-CN" altLang="en-US" sz="1000" dirty="0">
                <a:solidFill>
                  <a:prstClr val="white"/>
                </a:solidFill>
              </a:rPr>
              <a:t>部分设计灵感与元素来源于网络</a:t>
            </a:r>
          </a:p>
          <a:p>
            <a:pPr>
              <a:lnSpc>
                <a:spcPct val="130000"/>
              </a:lnSpc>
            </a:pPr>
            <a:r>
              <a:rPr lang="zh-CN" altLang="en-US" sz="1000" dirty="0">
                <a:solidFill>
                  <a:prstClr val="white"/>
                </a:solidFill>
              </a:rPr>
              <a:t>如有建议请联系 </a:t>
            </a:r>
            <a:r>
              <a:rPr lang="zh-CN" altLang="en-US" sz="1000" dirty="0">
                <a:solidFill>
                  <a:prstClr val="white"/>
                </a:solidFill>
                <a:latin typeface="Segoe UI Light" charset="0"/>
                <a:ea typeface="Segoe UI Light" charset="0"/>
                <a:cs typeface="Segoe UI Light" charset="0"/>
              </a:rPr>
              <a:t>officeplus@microsoft.com</a:t>
            </a:r>
            <a:endParaRPr lang="en-US" altLang="zh-CN" sz="1000" dirty="0">
              <a:solidFill>
                <a:srgbClr val="FFFFFF"/>
              </a:solidFill>
              <a:latin typeface="Segoe UI Light" charset="0"/>
              <a:ea typeface="Segoe UI Light" charset="0"/>
              <a:cs typeface="Segoe UI Light" charset="0"/>
            </a:endParaRPr>
          </a:p>
        </p:txBody>
      </p:sp>
      <p:sp>
        <p:nvSpPr>
          <p:cNvPr id="6" name="矩形 5"/>
          <p:cNvSpPr/>
          <p:nvPr userDrawn="1"/>
        </p:nvSpPr>
        <p:spPr>
          <a:xfrm>
            <a:off x="330453" y="182445"/>
            <a:ext cx="657552" cy="215444"/>
          </a:xfrm>
          <a:prstGeom prst="rect">
            <a:avLst/>
          </a:prstGeom>
        </p:spPr>
        <p:txBody>
          <a:bodyPr wrap="none">
            <a:spAutoFit/>
          </a:bodyPr>
          <a:lstStyle/>
          <a:p>
            <a:r>
              <a:rPr kumimoji="1" lang="en-US" altLang="zh-CN" sz="800" dirty="0">
                <a:solidFill>
                  <a:prstClr val="white"/>
                </a:solidFill>
                <a:latin typeface="Segoe UI Light"/>
                <a:cs typeface="Segoe UI Light"/>
              </a:rPr>
              <a:t>OfficePLUS</a:t>
            </a:r>
            <a:endParaRPr lang="zh-CN" altLang="en-US" sz="800" dirty="0">
              <a:solidFill>
                <a:schemeClr val="bg1"/>
              </a:solidFill>
              <a:latin typeface="Segoe UI Light"/>
              <a:cs typeface="Segoe UI Light"/>
            </a:endParaRPr>
          </a:p>
        </p:txBody>
      </p:sp>
    </p:spTree>
    <p:extLst>
      <p:ext uri="{BB962C8B-B14F-4D97-AF65-F5344CB8AC3E}">
        <p14:creationId xmlns:p14="http://schemas.microsoft.com/office/powerpoint/2010/main" val="3861852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文本框 3"/>
          <p:cNvSpPr txBox="1"/>
          <p:nvPr userDrawn="1"/>
        </p:nvSpPr>
        <p:spPr>
          <a:xfrm>
            <a:off x="3086723" y="4093453"/>
            <a:ext cx="2512226" cy="246221"/>
          </a:xfrm>
          <a:prstGeom prst="rect">
            <a:avLst/>
          </a:prstGeom>
          <a:noFill/>
        </p:spPr>
        <p:txBody>
          <a:bodyPr wrap="none" rtlCol="0">
            <a:spAutoFit/>
          </a:bodyPr>
          <a:lstStyle/>
          <a:p>
            <a:pPr algn="ctr" defTabSz="457128"/>
            <a:r>
              <a:rPr kumimoji="1" lang="zh-CN" altLang="en-US" sz="1000" dirty="0">
                <a:solidFill>
                  <a:srgbClr val="000000"/>
                </a:solidFill>
                <a:latin typeface="Century Gothic"/>
                <a:ea typeface="微软雅黑" charset="0"/>
              </a:rPr>
              <a:t>点击</a:t>
            </a:r>
            <a:r>
              <a:rPr kumimoji="1" lang="en-US" altLang="zh-CN" sz="1000" dirty="0">
                <a:solidFill>
                  <a:srgbClr val="000000"/>
                </a:solidFill>
                <a:latin typeface="Segoe UI Light" charset="0"/>
                <a:ea typeface="Segoe UI Light" charset="0"/>
                <a:cs typeface="Segoe UI Light" charset="0"/>
              </a:rPr>
              <a:t>Logo</a:t>
            </a:r>
            <a:r>
              <a:rPr kumimoji="1" lang="zh-CN" altLang="en-US" sz="1000" dirty="0">
                <a:solidFill>
                  <a:srgbClr val="000000"/>
                </a:solidFill>
                <a:latin typeface="Century Gothic"/>
                <a:ea typeface="微软雅黑" charset="0"/>
              </a:rPr>
              <a:t>获取更多优质模板（放映模式）</a:t>
            </a:r>
          </a:p>
        </p:txBody>
      </p:sp>
      <p:pic>
        <p:nvPicPr>
          <p:cNvPr id="7" name="图片 6">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9983" y="2862560"/>
            <a:ext cx="2285702" cy="402336"/>
          </a:xfrm>
          <a:prstGeom prst="rect">
            <a:avLst/>
          </a:prstGeom>
        </p:spPr>
      </p:pic>
    </p:spTree>
    <p:extLst>
      <p:ext uri="{BB962C8B-B14F-4D97-AF65-F5344CB8AC3E}">
        <p14:creationId xmlns:p14="http://schemas.microsoft.com/office/powerpoint/2010/main" val="299972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82" r:id="rId3"/>
    <p:sldLayoutId id="2147493483" r:id="rId4"/>
  </p:sldLayoutIdLst>
  <p:txStyles>
    <p:titleStyle>
      <a:lvl1pPr algn="ctr" defTabSz="457128" rtl="0" eaLnBrk="1" latinLnBrk="0" hangingPunct="1">
        <a:spcBef>
          <a:spcPct val="0"/>
        </a:spcBef>
        <a:buNone/>
        <a:defRPr sz="4400" kern="1200">
          <a:solidFill>
            <a:schemeClr val="tx1"/>
          </a:solidFill>
          <a:latin typeface="+mj-lt"/>
          <a:ea typeface="+mj-ea"/>
          <a:cs typeface="+mj-cs"/>
        </a:defRPr>
      </a:lvl1pPr>
    </p:titleStyle>
    <p:bodyStyle>
      <a:lvl1pPr marL="342846" indent="-342846" algn="l" defTabSz="457128" rtl="0" eaLnBrk="1" latinLnBrk="0" hangingPunct="1">
        <a:spcBef>
          <a:spcPct val="20000"/>
        </a:spcBef>
        <a:buFont typeface="Arial"/>
        <a:buChar char="•"/>
        <a:defRPr sz="3200" kern="1200">
          <a:solidFill>
            <a:schemeClr val="tx1"/>
          </a:solidFill>
          <a:latin typeface="+mn-lt"/>
          <a:ea typeface="+mn-ea"/>
          <a:cs typeface="+mn-cs"/>
        </a:defRPr>
      </a:lvl1pPr>
      <a:lvl2pPr marL="742832" indent="-285704" algn="l" defTabSz="457128" rtl="0" eaLnBrk="1" latinLnBrk="0" hangingPunct="1">
        <a:spcBef>
          <a:spcPct val="20000"/>
        </a:spcBef>
        <a:buFont typeface="Arial"/>
        <a:buChar char="–"/>
        <a:defRPr sz="2799" kern="1200">
          <a:solidFill>
            <a:schemeClr val="tx1"/>
          </a:solidFill>
          <a:latin typeface="+mn-lt"/>
          <a:ea typeface="+mn-ea"/>
          <a:cs typeface="+mn-cs"/>
        </a:defRPr>
      </a:lvl2pPr>
      <a:lvl3pPr marL="1142819" indent="-228564" algn="l" defTabSz="457128" rtl="0" eaLnBrk="1" latinLnBrk="0" hangingPunct="1">
        <a:spcBef>
          <a:spcPct val="20000"/>
        </a:spcBef>
        <a:buFont typeface="Arial"/>
        <a:buChar char="•"/>
        <a:defRPr sz="2400" kern="1200">
          <a:solidFill>
            <a:schemeClr val="tx1"/>
          </a:solidFill>
          <a:latin typeface="+mn-lt"/>
          <a:ea typeface="+mn-ea"/>
          <a:cs typeface="+mn-cs"/>
        </a:defRPr>
      </a:lvl3pPr>
      <a:lvl4pPr marL="1599947" indent="-228564" algn="l" defTabSz="457128" rtl="0" eaLnBrk="1" latinLnBrk="0" hangingPunct="1">
        <a:spcBef>
          <a:spcPct val="20000"/>
        </a:spcBef>
        <a:buFont typeface="Arial"/>
        <a:buChar char="–"/>
        <a:defRPr sz="2000" kern="1200">
          <a:solidFill>
            <a:schemeClr val="tx1"/>
          </a:solidFill>
          <a:latin typeface="+mn-lt"/>
          <a:ea typeface="+mn-ea"/>
          <a:cs typeface="+mn-cs"/>
        </a:defRPr>
      </a:lvl4pPr>
      <a:lvl5pPr marL="2057074" indent="-228564" algn="l" defTabSz="457128" rtl="0" eaLnBrk="1" latinLnBrk="0" hangingPunct="1">
        <a:spcBef>
          <a:spcPct val="20000"/>
        </a:spcBef>
        <a:buFont typeface="Arial"/>
        <a:buChar char="»"/>
        <a:defRPr sz="2000" kern="1200">
          <a:solidFill>
            <a:schemeClr val="tx1"/>
          </a:solidFill>
          <a:latin typeface="+mn-lt"/>
          <a:ea typeface="+mn-ea"/>
          <a:cs typeface="+mn-cs"/>
        </a:defRPr>
      </a:lvl5pPr>
      <a:lvl6pPr marL="2514202" indent="-228564" algn="l" defTabSz="457128" rtl="0" eaLnBrk="1" latinLnBrk="0" hangingPunct="1">
        <a:spcBef>
          <a:spcPct val="20000"/>
        </a:spcBef>
        <a:buFont typeface="Arial"/>
        <a:buChar char="•"/>
        <a:defRPr sz="2000" kern="1200">
          <a:solidFill>
            <a:schemeClr val="tx1"/>
          </a:solidFill>
          <a:latin typeface="+mn-lt"/>
          <a:ea typeface="+mn-ea"/>
          <a:cs typeface="+mn-cs"/>
        </a:defRPr>
      </a:lvl6pPr>
      <a:lvl7pPr marL="2971330" indent="-228564" algn="l" defTabSz="457128" rtl="0" eaLnBrk="1" latinLnBrk="0" hangingPunct="1">
        <a:spcBef>
          <a:spcPct val="20000"/>
        </a:spcBef>
        <a:buFont typeface="Arial"/>
        <a:buChar char="•"/>
        <a:defRPr sz="2000" kern="1200">
          <a:solidFill>
            <a:schemeClr val="tx1"/>
          </a:solidFill>
          <a:latin typeface="+mn-lt"/>
          <a:ea typeface="+mn-ea"/>
          <a:cs typeface="+mn-cs"/>
        </a:defRPr>
      </a:lvl7pPr>
      <a:lvl8pPr marL="3428457" indent="-228564" algn="l" defTabSz="457128" rtl="0" eaLnBrk="1" latinLnBrk="0" hangingPunct="1">
        <a:spcBef>
          <a:spcPct val="20000"/>
        </a:spcBef>
        <a:buFont typeface="Arial"/>
        <a:buChar char="•"/>
        <a:defRPr sz="2000" kern="1200">
          <a:solidFill>
            <a:schemeClr val="tx1"/>
          </a:solidFill>
          <a:latin typeface="+mn-lt"/>
          <a:ea typeface="+mn-ea"/>
          <a:cs typeface="+mn-cs"/>
        </a:defRPr>
      </a:lvl8pPr>
      <a:lvl9pPr marL="3885584" indent="-228564" algn="l" defTabSz="45712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28" rtl="0" eaLnBrk="1" latinLnBrk="0" hangingPunct="1">
        <a:defRPr sz="1800" kern="1200">
          <a:solidFill>
            <a:schemeClr val="tx1"/>
          </a:solidFill>
          <a:latin typeface="+mn-lt"/>
          <a:ea typeface="+mn-ea"/>
          <a:cs typeface="+mn-cs"/>
        </a:defRPr>
      </a:lvl1pPr>
      <a:lvl2pPr marL="457128" algn="l" defTabSz="457128" rtl="0" eaLnBrk="1" latinLnBrk="0" hangingPunct="1">
        <a:defRPr sz="1800" kern="1200">
          <a:solidFill>
            <a:schemeClr val="tx1"/>
          </a:solidFill>
          <a:latin typeface="+mn-lt"/>
          <a:ea typeface="+mn-ea"/>
          <a:cs typeface="+mn-cs"/>
        </a:defRPr>
      </a:lvl2pPr>
      <a:lvl3pPr marL="914256" algn="l" defTabSz="457128" rtl="0" eaLnBrk="1" latinLnBrk="0" hangingPunct="1">
        <a:defRPr sz="1800" kern="1200">
          <a:solidFill>
            <a:schemeClr val="tx1"/>
          </a:solidFill>
          <a:latin typeface="+mn-lt"/>
          <a:ea typeface="+mn-ea"/>
          <a:cs typeface="+mn-cs"/>
        </a:defRPr>
      </a:lvl3pPr>
      <a:lvl4pPr marL="1371383" algn="l" defTabSz="457128" rtl="0" eaLnBrk="1" latinLnBrk="0" hangingPunct="1">
        <a:defRPr sz="1800" kern="1200">
          <a:solidFill>
            <a:schemeClr val="tx1"/>
          </a:solidFill>
          <a:latin typeface="+mn-lt"/>
          <a:ea typeface="+mn-ea"/>
          <a:cs typeface="+mn-cs"/>
        </a:defRPr>
      </a:lvl4pPr>
      <a:lvl5pPr marL="1828510" algn="l" defTabSz="457128" rtl="0" eaLnBrk="1" latinLnBrk="0" hangingPunct="1">
        <a:defRPr sz="1800" kern="1200">
          <a:solidFill>
            <a:schemeClr val="tx1"/>
          </a:solidFill>
          <a:latin typeface="+mn-lt"/>
          <a:ea typeface="+mn-ea"/>
          <a:cs typeface="+mn-cs"/>
        </a:defRPr>
      </a:lvl5pPr>
      <a:lvl6pPr marL="2285638" algn="l" defTabSz="457128" rtl="0" eaLnBrk="1" latinLnBrk="0" hangingPunct="1">
        <a:defRPr sz="1800" kern="1200">
          <a:solidFill>
            <a:schemeClr val="tx1"/>
          </a:solidFill>
          <a:latin typeface="+mn-lt"/>
          <a:ea typeface="+mn-ea"/>
          <a:cs typeface="+mn-cs"/>
        </a:defRPr>
      </a:lvl6pPr>
      <a:lvl7pPr marL="2742766" algn="l" defTabSz="457128" rtl="0" eaLnBrk="1" latinLnBrk="0" hangingPunct="1">
        <a:defRPr sz="1800" kern="1200">
          <a:solidFill>
            <a:schemeClr val="tx1"/>
          </a:solidFill>
          <a:latin typeface="+mn-lt"/>
          <a:ea typeface="+mn-ea"/>
          <a:cs typeface="+mn-cs"/>
        </a:defRPr>
      </a:lvl7pPr>
      <a:lvl8pPr marL="3199893" algn="l" defTabSz="457128" rtl="0" eaLnBrk="1" latinLnBrk="0" hangingPunct="1">
        <a:defRPr sz="1800" kern="1200">
          <a:solidFill>
            <a:schemeClr val="tx1"/>
          </a:solidFill>
          <a:latin typeface="+mn-lt"/>
          <a:ea typeface="+mn-ea"/>
          <a:cs typeface="+mn-cs"/>
        </a:defRPr>
      </a:lvl8pPr>
      <a:lvl9pPr marL="3657021" algn="l" defTabSz="45712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tiff"/><Relationship Id="rId4" Type="http://schemas.openxmlformats.org/officeDocument/2006/relationships/image" Target="../media/image23.tif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7.tiff"/></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sp>
        <p:nvSpPr>
          <p:cNvPr id="2" name="文本框 1"/>
          <p:cNvSpPr txBox="1"/>
          <p:nvPr/>
        </p:nvSpPr>
        <p:spPr>
          <a:xfrm>
            <a:off x="2968471" y="1700681"/>
            <a:ext cx="3036409" cy="1200329"/>
          </a:xfrm>
          <a:prstGeom prst="rect">
            <a:avLst/>
          </a:prstGeom>
          <a:noFill/>
          <a:ln>
            <a:noFill/>
          </a:ln>
        </p:spPr>
        <p:txBody>
          <a:bodyPr wrap="none" rtlCol="0">
            <a:spAutoFit/>
          </a:bodyPr>
          <a:lstStyle/>
          <a:p>
            <a:pPr algn="ctr"/>
            <a:r>
              <a:rPr kumimoji="1" lang="en-US" altLang="zh-CN" sz="3600" dirty="0">
                <a:solidFill>
                  <a:schemeClr val="bg1">
                    <a:lumMod val="95000"/>
                  </a:schemeClr>
                </a:solidFill>
                <a:latin typeface="思源黑体 Heavy" panose="020B0A00000000000000" pitchFamily="34" charset="-122"/>
                <a:ea typeface="思源黑体 Heavy" panose="020B0A00000000000000" pitchFamily="34" charset="-122"/>
              </a:rPr>
              <a:t>Data Mining</a:t>
            </a:r>
          </a:p>
          <a:p>
            <a:pPr algn="ctr"/>
            <a:r>
              <a:rPr kumimoji="1" lang="en-US" altLang="zh-CN" sz="3600" dirty="0">
                <a:solidFill>
                  <a:schemeClr val="bg1">
                    <a:lumMod val="95000"/>
                  </a:schemeClr>
                </a:solidFill>
                <a:latin typeface="思源黑体 Heavy" panose="020B0A00000000000000" pitchFamily="34" charset="-122"/>
                <a:ea typeface="思源黑体 Heavy" panose="020B0A00000000000000" pitchFamily="34" charset="-122"/>
              </a:rPr>
              <a:t>&amp; Discovery</a:t>
            </a:r>
          </a:p>
        </p:txBody>
      </p:sp>
      <p:sp>
        <p:nvSpPr>
          <p:cNvPr id="3" name="文本框 2"/>
          <p:cNvSpPr txBox="1"/>
          <p:nvPr/>
        </p:nvSpPr>
        <p:spPr>
          <a:xfrm>
            <a:off x="1628291" y="3505127"/>
            <a:ext cx="5665404" cy="777585"/>
          </a:xfrm>
          <a:prstGeom prst="rect">
            <a:avLst/>
          </a:prstGeom>
          <a:noFill/>
        </p:spPr>
        <p:txBody>
          <a:bodyPr wrap="square" rtlCol="0">
            <a:spAutoFit/>
          </a:bodyPr>
          <a:lstStyle/>
          <a:p>
            <a:pPr algn="ctr">
              <a:lnSpc>
                <a:spcPct val="130000"/>
              </a:lnSpc>
            </a:pPr>
            <a:r>
              <a:rPr lang="en-US" altLang="zh-CN" sz="1800" b="1" dirty="0">
                <a:solidFill>
                  <a:schemeClr val="bg1">
                    <a:lumMod val="95000"/>
                  </a:schemeClr>
                </a:solidFill>
                <a:latin typeface="思源黑体 Normal" panose="020B0400000000000000" pitchFamily="34" charset="-122"/>
                <a:ea typeface="思源黑体 Normal" panose="020B0400000000000000" pitchFamily="34" charset="-122"/>
              </a:rPr>
              <a:t>Fang </a:t>
            </a:r>
            <a:r>
              <a:rPr lang="en-US" altLang="zh-CN" sz="1800" b="1" dirty="0" err="1">
                <a:solidFill>
                  <a:schemeClr val="bg1">
                    <a:lumMod val="95000"/>
                  </a:schemeClr>
                </a:solidFill>
                <a:latin typeface="思源黑体 Normal" panose="020B0400000000000000" pitchFamily="34" charset="-122"/>
                <a:ea typeface="思源黑体 Normal" panose="020B0400000000000000" pitchFamily="34" charset="-122"/>
              </a:rPr>
              <a:t>Jie</a:t>
            </a:r>
            <a:endParaRPr lang="en-US" altLang="zh-CN" sz="1800" b="1" dirty="0">
              <a:solidFill>
                <a:schemeClr val="bg1">
                  <a:lumMod val="95000"/>
                </a:schemeClr>
              </a:solidFill>
              <a:latin typeface="思源黑体 Normal" panose="020B0400000000000000" pitchFamily="34" charset="-122"/>
              <a:ea typeface="思源黑体 Normal" panose="020B0400000000000000" pitchFamily="34" charset="-122"/>
            </a:endParaRPr>
          </a:p>
          <a:p>
            <a:pPr algn="ctr">
              <a:lnSpc>
                <a:spcPct val="130000"/>
              </a:lnSpc>
            </a:pPr>
            <a:r>
              <a:rPr lang="en-US" altLang="zh-CN" sz="1800" b="1" dirty="0">
                <a:solidFill>
                  <a:schemeClr val="bg1">
                    <a:lumMod val="95000"/>
                  </a:schemeClr>
                </a:solidFill>
                <a:latin typeface="思源黑体 Normal" panose="020B0400000000000000" pitchFamily="34" charset="-122"/>
                <a:ea typeface="思源黑体 Normal" panose="020B0400000000000000" pitchFamily="34" charset="-122"/>
              </a:rPr>
              <a:t>Li </a:t>
            </a:r>
            <a:r>
              <a:rPr lang="en-US" altLang="zh-CN" sz="1800" b="1" dirty="0" err="1">
                <a:solidFill>
                  <a:schemeClr val="bg1">
                    <a:lumMod val="95000"/>
                  </a:schemeClr>
                </a:solidFill>
                <a:latin typeface="思源黑体 Normal" panose="020B0400000000000000" pitchFamily="34" charset="-122"/>
                <a:ea typeface="思源黑体 Normal" panose="020B0400000000000000" pitchFamily="34" charset="-122"/>
              </a:rPr>
              <a:t>Zhiyuan</a:t>
            </a:r>
            <a:endParaRPr lang="en-US" altLang="zh-CN" sz="1800" b="1" dirty="0">
              <a:solidFill>
                <a:schemeClr val="bg1">
                  <a:lumMod val="95000"/>
                </a:schemeClr>
              </a:solidFill>
              <a:latin typeface="思源黑体 Normal" panose="020B0400000000000000" pitchFamily="34" charset="-122"/>
              <a:ea typeface="思源黑体 Normal" panose="020B0400000000000000" pitchFamily="34" charset="-122"/>
            </a:endParaRPr>
          </a:p>
        </p:txBody>
      </p:sp>
      <p:sp>
        <p:nvSpPr>
          <p:cNvPr id="4" name="文本框 3"/>
          <p:cNvSpPr txBox="1"/>
          <p:nvPr/>
        </p:nvSpPr>
        <p:spPr>
          <a:xfrm>
            <a:off x="2968471" y="4886829"/>
            <a:ext cx="2985044" cy="646331"/>
          </a:xfrm>
          <a:prstGeom prst="rect">
            <a:avLst/>
          </a:prstGeom>
          <a:noFill/>
        </p:spPr>
        <p:txBody>
          <a:bodyPr wrap="square" rtlCol="0">
            <a:spAutoFit/>
          </a:bodyPr>
          <a:lstStyle/>
          <a:p>
            <a:pPr algn="ctr"/>
            <a:r>
              <a:rPr lang="en-US" altLang="zh-CN" sz="1800" dirty="0">
                <a:solidFill>
                  <a:schemeClr val="bg1">
                    <a:lumMod val="95000"/>
                  </a:schemeClr>
                </a:solidFill>
                <a:latin typeface="思源黑体 Regular" panose="020B0500000000000000" pitchFamily="34" charset="-122"/>
                <a:ea typeface="思源黑体 Regular" panose="020B0500000000000000" pitchFamily="34" charset="-122"/>
              </a:rPr>
              <a:t>Group 9</a:t>
            </a:r>
          </a:p>
          <a:p>
            <a:pPr algn="ctr"/>
            <a:r>
              <a:rPr lang="en-US" altLang="zh-CN" sz="1800" dirty="0">
                <a:solidFill>
                  <a:schemeClr val="bg1">
                    <a:lumMod val="95000"/>
                  </a:schemeClr>
                </a:solidFill>
                <a:latin typeface="思源黑体 Regular" panose="020B0500000000000000" pitchFamily="34" charset="-122"/>
                <a:ea typeface="思源黑体 Regular" panose="020B0500000000000000" pitchFamily="34" charset="-122"/>
              </a:rPr>
              <a:t>Winter Is Coming</a:t>
            </a:r>
          </a:p>
        </p:txBody>
      </p:sp>
    </p:spTree>
    <p:extLst>
      <p:ext uri="{BB962C8B-B14F-4D97-AF65-F5344CB8AC3E}">
        <p14:creationId xmlns:p14="http://schemas.microsoft.com/office/powerpoint/2010/main" val="236217174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1083875" y="452255"/>
            <a:ext cx="4185761" cy="58477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1C1C1C"/>
                </a:solidFill>
                <a:effectLst/>
                <a:uLnTx/>
                <a:uFillTx/>
                <a:latin typeface="思源黑体 Light" panose="020B0300000000000000" pitchFamily="34" charset="-122"/>
                <a:ea typeface="思源黑体 Light" panose="020B0300000000000000" pitchFamily="34" charset="-122"/>
                <a:cs typeface="+mn-cs"/>
              </a:rPr>
              <a:t>Data Transformation</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rgbClr val="1C1C1C"/>
            </a:solidFill>
          </a:ln>
          <a:effectLst/>
        </p:spPr>
        <p:style>
          <a:lnRef idx="2">
            <a:schemeClr val="accent1"/>
          </a:lnRef>
          <a:fillRef idx="0">
            <a:schemeClr val="accent1"/>
          </a:fillRef>
          <a:effectRef idx="1">
            <a:schemeClr val="accent1"/>
          </a:effectRef>
          <a:fontRef idx="minor">
            <a:schemeClr val="tx1"/>
          </a:fontRef>
        </p:style>
      </p:cxnSp>
      <p:sp>
        <p:nvSpPr>
          <p:cNvPr id="8" name="文本框 3">
            <a:extLst>
              <a:ext uri="{FF2B5EF4-FFF2-40B4-BE49-F238E27FC236}">
                <a16:creationId xmlns:a16="http://schemas.microsoft.com/office/drawing/2014/main" id="{118EAFA8-F1C6-1E44-A6F8-09E10CC9344B}"/>
              </a:ext>
            </a:extLst>
          </p:cNvPr>
          <p:cNvSpPr txBox="1"/>
          <p:nvPr/>
        </p:nvSpPr>
        <p:spPr>
          <a:xfrm>
            <a:off x="1083875" y="1183752"/>
            <a:ext cx="4959167" cy="923330"/>
          </a:xfrm>
          <a:prstGeom prst="rect">
            <a:avLst/>
          </a:prstGeom>
          <a:noFill/>
          <a:ln>
            <a:noFill/>
          </a:ln>
        </p:spPr>
        <p:txBody>
          <a:bodyPr wrap="square" rtlCol="0">
            <a:spAutoFit/>
          </a:bodyPr>
          <a:lstStyle/>
          <a:p>
            <a:pPr marL="285750" lvl="0" indent="-285750">
              <a:buFont typeface="Arial" panose="020B0604020202020204" pitchFamily="34" charset="0"/>
              <a:buChar char="•"/>
              <a:defRPr/>
            </a:pPr>
            <a:r>
              <a:rPr kumimoji="1" lang="en-US" altLang="zh-CN" sz="1800" dirty="0">
                <a:solidFill>
                  <a:srgbClr val="FF7F01"/>
                </a:solidFill>
                <a:latin typeface="思源黑体 Medium" panose="020B0600000000000000" pitchFamily="34" charset="-122"/>
                <a:ea typeface="思源黑体 Medium" panose="020B0600000000000000" pitchFamily="34" charset="-122"/>
              </a:rPr>
              <a:t>Convert non-numeric data to be numeric</a:t>
            </a:r>
          </a:p>
          <a:p>
            <a:pPr marL="285750" lvl="0" indent="-285750">
              <a:buFont typeface="Arial" panose="020B0604020202020204" pitchFamily="34" charset="0"/>
              <a:buChar char="•"/>
              <a:defRPr/>
            </a:pPr>
            <a:r>
              <a:rPr kumimoji="1" lang="en-US" altLang="zh-CN"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Convert</a:t>
            </a:r>
            <a:r>
              <a:rPr kumimoji="1" lang="en-US" altLang="zh-CN" sz="1800" dirty="0">
                <a:solidFill>
                  <a:srgbClr val="FF7F01"/>
                </a:solidFill>
                <a:latin typeface="思源黑体 Medium" panose="020B0600000000000000" pitchFamily="34" charset="-122"/>
                <a:ea typeface="思源黑体 Medium" panose="020B0600000000000000" pitchFamily="34" charset="-122"/>
              </a:rPr>
              <a:t> birthyear to age</a:t>
            </a:r>
          </a:p>
          <a:p>
            <a:pPr marL="285750" lvl="0" indent="-285750">
              <a:buFont typeface="Arial" panose="020B0604020202020204" pitchFamily="34" charset="0"/>
              <a:buChar char="•"/>
              <a:defRPr/>
            </a:pPr>
            <a:r>
              <a:rPr kumimoji="1" lang="en-US" altLang="zh-CN" sz="1800" dirty="0">
                <a:solidFill>
                  <a:srgbClr val="FF7F01"/>
                </a:solidFill>
                <a:latin typeface="思源黑体 Medium" panose="020B0600000000000000" pitchFamily="34" charset="-122"/>
                <a:ea typeface="思源黑体 Medium" panose="020B0600000000000000" pitchFamily="34" charset="-122"/>
              </a:rPr>
              <a:t>Age Discretization</a:t>
            </a:r>
            <a:endParaRPr kumimoji="1" lang="zh-CN" altLang="en-US"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endParaRPr>
          </a:p>
        </p:txBody>
      </p:sp>
      <p:pic>
        <p:nvPicPr>
          <p:cNvPr id="3" name="Picture 2">
            <a:extLst>
              <a:ext uri="{FF2B5EF4-FFF2-40B4-BE49-F238E27FC236}">
                <a16:creationId xmlns:a16="http://schemas.microsoft.com/office/drawing/2014/main" id="{D140CE1B-41AC-7C4F-93B3-C31FE97C3672}"/>
              </a:ext>
            </a:extLst>
          </p:cNvPr>
          <p:cNvPicPr>
            <a:picLocks noChangeAspect="1"/>
          </p:cNvPicPr>
          <p:nvPr/>
        </p:nvPicPr>
        <p:blipFill>
          <a:blip r:embed="rId2"/>
          <a:stretch>
            <a:fillRect/>
          </a:stretch>
        </p:blipFill>
        <p:spPr>
          <a:xfrm>
            <a:off x="648184" y="2107082"/>
            <a:ext cx="7998106" cy="971199"/>
          </a:xfrm>
          <a:prstGeom prst="rect">
            <a:avLst/>
          </a:prstGeom>
        </p:spPr>
      </p:pic>
      <p:pic>
        <p:nvPicPr>
          <p:cNvPr id="12" name="Picture 11">
            <a:extLst>
              <a:ext uri="{FF2B5EF4-FFF2-40B4-BE49-F238E27FC236}">
                <a16:creationId xmlns:a16="http://schemas.microsoft.com/office/drawing/2014/main" id="{1D641F41-48C7-BD4F-B243-675ADDC3D9D9}"/>
              </a:ext>
            </a:extLst>
          </p:cNvPr>
          <p:cNvPicPr>
            <a:picLocks noChangeAspect="1"/>
          </p:cNvPicPr>
          <p:nvPr/>
        </p:nvPicPr>
        <p:blipFill>
          <a:blip r:embed="rId3"/>
          <a:stretch>
            <a:fillRect/>
          </a:stretch>
        </p:blipFill>
        <p:spPr>
          <a:xfrm>
            <a:off x="648184" y="3078281"/>
            <a:ext cx="4803492" cy="242814"/>
          </a:xfrm>
          <a:prstGeom prst="rect">
            <a:avLst/>
          </a:prstGeom>
        </p:spPr>
      </p:pic>
      <p:pic>
        <p:nvPicPr>
          <p:cNvPr id="14" name="Picture 13">
            <a:extLst>
              <a:ext uri="{FF2B5EF4-FFF2-40B4-BE49-F238E27FC236}">
                <a16:creationId xmlns:a16="http://schemas.microsoft.com/office/drawing/2014/main" id="{C3DFA364-496E-544F-BBCE-66F7F031868E}"/>
              </a:ext>
            </a:extLst>
          </p:cNvPr>
          <p:cNvPicPr>
            <a:picLocks noChangeAspect="1"/>
          </p:cNvPicPr>
          <p:nvPr/>
        </p:nvPicPr>
        <p:blipFill>
          <a:blip r:embed="rId4"/>
          <a:stretch>
            <a:fillRect/>
          </a:stretch>
        </p:blipFill>
        <p:spPr>
          <a:xfrm>
            <a:off x="648184" y="3321095"/>
            <a:ext cx="6967959" cy="3209484"/>
          </a:xfrm>
          <a:prstGeom prst="rect">
            <a:avLst/>
          </a:prstGeom>
        </p:spPr>
      </p:pic>
    </p:spTree>
    <p:extLst>
      <p:ext uri="{BB962C8B-B14F-4D97-AF65-F5344CB8AC3E}">
        <p14:creationId xmlns:p14="http://schemas.microsoft.com/office/powerpoint/2010/main" val="32536121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1083875" y="452255"/>
            <a:ext cx="2877711" cy="58477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1C1C1C"/>
                </a:solidFill>
                <a:effectLst/>
                <a:uLnTx/>
                <a:uFillTx/>
                <a:latin typeface="思源黑体 Light" panose="020B0300000000000000" pitchFamily="34" charset="-122"/>
                <a:ea typeface="思源黑体 Light" panose="020B0300000000000000" pitchFamily="34" charset="-122"/>
                <a:cs typeface="+mn-cs"/>
              </a:rPr>
              <a:t>Data Cleaning</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rgbClr val="1C1C1C"/>
            </a:solidFill>
          </a:ln>
          <a:effectLst/>
        </p:spPr>
        <p:style>
          <a:lnRef idx="2">
            <a:schemeClr val="accent1"/>
          </a:lnRef>
          <a:fillRef idx="0">
            <a:schemeClr val="accent1"/>
          </a:fillRef>
          <a:effectRef idx="1">
            <a:schemeClr val="accent1"/>
          </a:effectRef>
          <a:fontRef idx="minor">
            <a:schemeClr val="tx1"/>
          </a:fontRef>
        </p:style>
      </p:cxnSp>
      <p:sp>
        <p:nvSpPr>
          <p:cNvPr id="8" name="文本框 3">
            <a:extLst>
              <a:ext uri="{FF2B5EF4-FFF2-40B4-BE49-F238E27FC236}">
                <a16:creationId xmlns:a16="http://schemas.microsoft.com/office/drawing/2014/main" id="{118EAFA8-F1C6-1E44-A6F8-09E10CC9344B}"/>
              </a:ext>
            </a:extLst>
          </p:cNvPr>
          <p:cNvSpPr txBox="1"/>
          <p:nvPr/>
        </p:nvSpPr>
        <p:spPr>
          <a:xfrm>
            <a:off x="1083875" y="1146133"/>
            <a:ext cx="4218387" cy="369332"/>
          </a:xfrm>
          <a:prstGeom prst="rect">
            <a:avLst/>
          </a:prstGeom>
          <a:noFill/>
          <a:ln>
            <a:noFill/>
          </a:ln>
        </p:spPr>
        <p:txBody>
          <a:bodyPr wrap="square" rtlCol="0">
            <a:spAutoFit/>
          </a:bodyPr>
          <a:lstStyle/>
          <a:p>
            <a:pPr lvl="0">
              <a:defRPr/>
            </a:pPr>
            <a:r>
              <a:rPr kumimoji="1" lang="en-US" altLang="zh-CN" sz="1800" dirty="0">
                <a:solidFill>
                  <a:srgbClr val="FF7F01"/>
                </a:solidFill>
                <a:latin typeface="思源黑体 Medium" panose="020B0600000000000000" pitchFamily="34" charset="-122"/>
                <a:ea typeface="思源黑体 Medium" panose="020B0600000000000000" pitchFamily="34" charset="-122"/>
              </a:rPr>
              <a:t>Delete noise that duration&gt;600</a:t>
            </a:r>
            <a:endParaRPr kumimoji="1" lang="zh-CN" altLang="en-US"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endParaRPr>
          </a:p>
        </p:txBody>
      </p:sp>
      <p:pic>
        <p:nvPicPr>
          <p:cNvPr id="9" name="Picture 8">
            <a:extLst>
              <a:ext uri="{FF2B5EF4-FFF2-40B4-BE49-F238E27FC236}">
                <a16:creationId xmlns:a16="http://schemas.microsoft.com/office/drawing/2014/main" id="{40B41383-33CE-BF4C-A7A7-9A3D0041551C}"/>
              </a:ext>
            </a:extLst>
          </p:cNvPr>
          <p:cNvPicPr>
            <a:picLocks noChangeAspect="1"/>
          </p:cNvPicPr>
          <p:nvPr/>
        </p:nvPicPr>
        <p:blipFill>
          <a:blip r:embed="rId2"/>
          <a:stretch>
            <a:fillRect/>
          </a:stretch>
        </p:blipFill>
        <p:spPr>
          <a:xfrm>
            <a:off x="942439" y="1515466"/>
            <a:ext cx="4821753" cy="1807158"/>
          </a:xfrm>
          <a:prstGeom prst="rect">
            <a:avLst/>
          </a:prstGeom>
        </p:spPr>
      </p:pic>
      <p:sp>
        <p:nvSpPr>
          <p:cNvPr id="12" name="文本框 3">
            <a:extLst>
              <a:ext uri="{FF2B5EF4-FFF2-40B4-BE49-F238E27FC236}">
                <a16:creationId xmlns:a16="http://schemas.microsoft.com/office/drawing/2014/main" id="{9BBF8887-6AB0-E948-B52D-34C80BA95C88}"/>
              </a:ext>
            </a:extLst>
          </p:cNvPr>
          <p:cNvSpPr txBox="1"/>
          <p:nvPr/>
        </p:nvSpPr>
        <p:spPr>
          <a:xfrm>
            <a:off x="1083875" y="3638128"/>
            <a:ext cx="5374799" cy="369332"/>
          </a:xfrm>
          <a:prstGeom prst="rect">
            <a:avLst/>
          </a:prstGeom>
          <a:noFill/>
          <a:ln>
            <a:noFill/>
          </a:ln>
        </p:spPr>
        <p:txBody>
          <a:bodyPr wrap="square" rtlCol="0">
            <a:spAutoFit/>
          </a:bodyPr>
          <a:lstStyle/>
          <a:p>
            <a:pPr lvl="0">
              <a:defRPr/>
            </a:pPr>
            <a:r>
              <a:rPr kumimoji="1" lang="en-US" altLang="zh-CN" sz="1800" dirty="0">
                <a:solidFill>
                  <a:srgbClr val="FF7F01"/>
                </a:solidFill>
                <a:latin typeface="思源黑体 Medium" panose="020B0600000000000000" pitchFamily="34" charset="-122"/>
                <a:ea typeface="思源黑体 Medium" panose="020B0600000000000000" pitchFamily="34" charset="-122"/>
              </a:rPr>
              <a:t>Delete noise that age is too young or too old</a:t>
            </a:r>
            <a:endParaRPr kumimoji="1" lang="zh-CN" altLang="en-US"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endParaRPr>
          </a:p>
        </p:txBody>
      </p:sp>
      <p:pic>
        <p:nvPicPr>
          <p:cNvPr id="13" name="Picture 12">
            <a:extLst>
              <a:ext uri="{FF2B5EF4-FFF2-40B4-BE49-F238E27FC236}">
                <a16:creationId xmlns:a16="http://schemas.microsoft.com/office/drawing/2014/main" id="{078A6DEB-51BF-944E-B0FD-377CB01CD33E}"/>
              </a:ext>
            </a:extLst>
          </p:cNvPr>
          <p:cNvPicPr>
            <a:picLocks noChangeAspect="1"/>
          </p:cNvPicPr>
          <p:nvPr/>
        </p:nvPicPr>
        <p:blipFill>
          <a:blip r:embed="rId3"/>
          <a:stretch>
            <a:fillRect/>
          </a:stretch>
        </p:blipFill>
        <p:spPr>
          <a:xfrm>
            <a:off x="942439" y="3322624"/>
            <a:ext cx="5516235" cy="315504"/>
          </a:xfrm>
          <a:prstGeom prst="rect">
            <a:avLst/>
          </a:prstGeom>
        </p:spPr>
      </p:pic>
      <p:pic>
        <p:nvPicPr>
          <p:cNvPr id="18" name="Picture 17">
            <a:extLst>
              <a:ext uri="{FF2B5EF4-FFF2-40B4-BE49-F238E27FC236}">
                <a16:creationId xmlns:a16="http://schemas.microsoft.com/office/drawing/2014/main" id="{C0FDAF9D-99E5-F943-B4D2-4335248CBA34}"/>
              </a:ext>
            </a:extLst>
          </p:cNvPr>
          <p:cNvPicPr>
            <a:picLocks noChangeAspect="1"/>
          </p:cNvPicPr>
          <p:nvPr/>
        </p:nvPicPr>
        <p:blipFill>
          <a:blip r:embed="rId4"/>
          <a:stretch>
            <a:fillRect/>
          </a:stretch>
        </p:blipFill>
        <p:spPr>
          <a:xfrm>
            <a:off x="803163" y="4061729"/>
            <a:ext cx="3439134" cy="2327495"/>
          </a:xfrm>
          <a:prstGeom prst="rect">
            <a:avLst/>
          </a:prstGeom>
        </p:spPr>
      </p:pic>
      <p:pic>
        <p:nvPicPr>
          <p:cNvPr id="19" name="Picture 18">
            <a:extLst>
              <a:ext uri="{FF2B5EF4-FFF2-40B4-BE49-F238E27FC236}">
                <a16:creationId xmlns:a16="http://schemas.microsoft.com/office/drawing/2014/main" id="{A2D0409B-AF89-254D-B3F4-CDA9F2C81632}"/>
              </a:ext>
            </a:extLst>
          </p:cNvPr>
          <p:cNvPicPr>
            <a:picLocks noChangeAspect="1"/>
          </p:cNvPicPr>
          <p:nvPr/>
        </p:nvPicPr>
        <p:blipFill>
          <a:blip r:embed="rId5"/>
          <a:stretch>
            <a:fillRect/>
          </a:stretch>
        </p:blipFill>
        <p:spPr>
          <a:xfrm>
            <a:off x="4960687" y="4061729"/>
            <a:ext cx="3439134" cy="2327495"/>
          </a:xfrm>
          <a:prstGeom prst="rect">
            <a:avLst/>
          </a:prstGeom>
        </p:spPr>
      </p:pic>
      <p:sp>
        <p:nvSpPr>
          <p:cNvPr id="20" name="Right Arrow 19">
            <a:extLst>
              <a:ext uri="{FF2B5EF4-FFF2-40B4-BE49-F238E27FC236}">
                <a16:creationId xmlns:a16="http://schemas.microsoft.com/office/drawing/2014/main" id="{E4BA3DC4-F957-394C-9267-B431D65C6384}"/>
              </a:ext>
            </a:extLst>
          </p:cNvPr>
          <p:cNvSpPr/>
          <p:nvPr/>
        </p:nvSpPr>
        <p:spPr>
          <a:xfrm>
            <a:off x="4381573" y="5002460"/>
            <a:ext cx="439838" cy="25464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904632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1083875" y="452255"/>
            <a:ext cx="3326552" cy="58477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1C1C1C"/>
                </a:solidFill>
                <a:effectLst/>
                <a:uLnTx/>
                <a:uFillTx/>
                <a:latin typeface="思源黑体 Light" panose="020B0300000000000000" pitchFamily="34" charset="-122"/>
                <a:ea typeface="思源黑体 Light" panose="020B0300000000000000" pitchFamily="34" charset="-122"/>
                <a:cs typeface="+mn-cs"/>
              </a:rPr>
              <a:t>Data Integration</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rgbClr val="1C1C1C"/>
            </a:solidFill>
          </a:ln>
          <a:effectLst/>
        </p:spPr>
        <p:style>
          <a:lnRef idx="2">
            <a:schemeClr val="accent1"/>
          </a:lnRef>
          <a:fillRef idx="0">
            <a:schemeClr val="accent1"/>
          </a:fillRef>
          <a:effectRef idx="1">
            <a:schemeClr val="accent1"/>
          </a:effectRef>
          <a:fontRef idx="minor">
            <a:schemeClr val="tx1"/>
          </a:fontRef>
        </p:style>
      </p:cxnSp>
      <p:sp>
        <p:nvSpPr>
          <p:cNvPr id="8" name="文本框 3">
            <a:extLst>
              <a:ext uri="{FF2B5EF4-FFF2-40B4-BE49-F238E27FC236}">
                <a16:creationId xmlns:a16="http://schemas.microsoft.com/office/drawing/2014/main" id="{118EAFA8-F1C6-1E44-A6F8-09E10CC9344B}"/>
              </a:ext>
            </a:extLst>
          </p:cNvPr>
          <p:cNvSpPr txBox="1"/>
          <p:nvPr/>
        </p:nvSpPr>
        <p:spPr>
          <a:xfrm>
            <a:off x="1082817" y="1331383"/>
            <a:ext cx="2313079" cy="369332"/>
          </a:xfrm>
          <a:prstGeom prst="rect">
            <a:avLst/>
          </a:prstGeom>
          <a:noFill/>
          <a:ln>
            <a:noFill/>
          </a:ln>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1800" dirty="0">
                <a:solidFill>
                  <a:srgbClr val="FF7F01"/>
                </a:solidFill>
                <a:latin typeface="思源黑体 Medium" panose="020B0600000000000000" pitchFamily="34" charset="-122"/>
                <a:ea typeface="思源黑体 Medium" panose="020B0600000000000000" pitchFamily="34" charset="-122"/>
              </a:rPr>
              <a:t>Month Integration</a:t>
            </a:r>
            <a:endParaRPr kumimoji="1" lang="zh-CN" altLang="en-US"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endParaRPr>
          </a:p>
        </p:txBody>
      </p:sp>
      <p:sp>
        <p:nvSpPr>
          <p:cNvPr id="10" name="矩形 9">
            <a:extLst>
              <a:ext uri="{FF2B5EF4-FFF2-40B4-BE49-F238E27FC236}">
                <a16:creationId xmlns:a16="http://schemas.microsoft.com/office/drawing/2014/main" id="{E3C7BE3D-CB58-9445-BBE8-50313C954F73}"/>
              </a:ext>
            </a:extLst>
          </p:cNvPr>
          <p:cNvSpPr/>
          <p:nvPr/>
        </p:nvSpPr>
        <p:spPr>
          <a:xfrm>
            <a:off x="1082817" y="1700715"/>
            <a:ext cx="7563472" cy="1341649"/>
          </a:xfrm>
          <a:prstGeom prst="rect">
            <a:avLst/>
          </a:prstGeom>
        </p:spPr>
        <p:txBody>
          <a:bodyPr wrap="square">
            <a:spAutoFit/>
          </a:bodyPr>
          <a:lstStyle/>
          <a:p>
            <a:pPr marL="0" marR="0" lvl="0" indent="0" algn="l" defTabSz="609630" rtl="0" eaLnBrk="1" fontAlgn="auto" latinLnBrk="0" hangingPunct="1">
              <a:lnSpc>
                <a:spcPct val="130000"/>
              </a:lnSpc>
              <a:spcBef>
                <a:spcPts val="0"/>
              </a:spcBef>
              <a:spcAft>
                <a:spcPts val="0"/>
              </a:spcAft>
              <a:buClrTx/>
              <a:buSzTx/>
              <a:buFontTx/>
              <a:buNone/>
              <a:tabLst/>
              <a:defRPr/>
            </a:pPr>
            <a:r>
              <a:rPr lang="en-US" altLang="zh-CN" sz="1600" dirty="0">
                <a:solidFill>
                  <a:srgbClr val="1C1C1C"/>
                </a:solidFill>
                <a:latin typeface="思源黑体 Normal" panose="020B0400000000000000" pitchFamily="34" charset="-122"/>
                <a:ea typeface="思源黑体 Normal" panose="020B0400000000000000" pitchFamily="34" charset="-122"/>
              </a:rPr>
              <a:t>As we have finished data analysis, we know that the number of month in training data only has 7, 8, 9.</a:t>
            </a:r>
          </a:p>
          <a:p>
            <a:pPr marL="0" marR="0" lvl="0" indent="0" algn="l" defTabSz="609630" rtl="0" eaLnBrk="1" fontAlgn="auto" latinLnBrk="0" hangingPunct="1">
              <a:lnSpc>
                <a:spcPct val="13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So we decide to change the month in test data to 7~9.</a:t>
            </a:r>
          </a:p>
          <a:p>
            <a:pPr marL="0" marR="0" lvl="0" indent="0" algn="l" defTabSz="609630" rtl="0" eaLnBrk="1" fontAlgn="auto" latinLnBrk="0" hangingPunct="1">
              <a:lnSpc>
                <a:spcPct val="130000"/>
              </a:lnSpc>
              <a:spcBef>
                <a:spcPts val="0"/>
              </a:spcBef>
              <a:spcAft>
                <a:spcPts val="0"/>
              </a:spcAft>
              <a:buClrTx/>
              <a:buSzTx/>
              <a:buFontTx/>
              <a:buNone/>
              <a:tabLst/>
              <a:defRPr/>
            </a:pPr>
            <a:r>
              <a:rPr lang="en-US" altLang="zh-CN" sz="1600" dirty="0">
                <a:solidFill>
                  <a:srgbClr val="1C1C1C"/>
                </a:solidFill>
                <a:latin typeface="思源黑体 Normal" panose="020B0400000000000000" pitchFamily="34" charset="-122"/>
                <a:ea typeface="思源黑体 Normal" panose="020B0400000000000000" pitchFamily="34" charset="-122"/>
              </a:rPr>
              <a:t>For Example, we change 6 to 7, 10 to 9.</a:t>
            </a:r>
            <a:endPar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endParaRPr>
          </a:p>
        </p:txBody>
      </p:sp>
      <p:pic>
        <p:nvPicPr>
          <p:cNvPr id="3" name="Picture 2">
            <a:extLst>
              <a:ext uri="{FF2B5EF4-FFF2-40B4-BE49-F238E27FC236}">
                <a16:creationId xmlns:a16="http://schemas.microsoft.com/office/drawing/2014/main" id="{49EDC508-A4A5-244D-9050-F041E8194BD7}"/>
              </a:ext>
            </a:extLst>
          </p:cNvPr>
          <p:cNvPicPr>
            <a:picLocks noChangeAspect="1"/>
          </p:cNvPicPr>
          <p:nvPr/>
        </p:nvPicPr>
        <p:blipFill>
          <a:blip r:embed="rId2"/>
          <a:stretch>
            <a:fillRect/>
          </a:stretch>
        </p:blipFill>
        <p:spPr>
          <a:xfrm>
            <a:off x="1082817" y="3136229"/>
            <a:ext cx="6354742" cy="275467"/>
          </a:xfrm>
          <a:prstGeom prst="rect">
            <a:avLst/>
          </a:prstGeom>
        </p:spPr>
      </p:pic>
      <p:pic>
        <p:nvPicPr>
          <p:cNvPr id="9" name="Picture 8">
            <a:extLst>
              <a:ext uri="{FF2B5EF4-FFF2-40B4-BE49-F238E27FC236}">
                <a16:creationId xmlns:a16="http://schemas.microsoft.com/office/drawing/2014/main" id="{C4A11E9A-C928-264F-BD56-59E6734A2473}"/>
              </a:ext>
            </a:extLst>
          </p:cNvPr>
          <p:cNvPicPr>
            <a:picLocks noChangeAspect="1"/>
          </p:cNvPicPr>
          <p:nvPr/>
        </p:nvPicPr>
        <p:blipFill>
          <a:blip r:embed="rId3"/>
          <a:stretch>
            <a:fillRect/>
          </a:stretch>
        </p:blipFill>
        <p:spPr>
          <a:xfrm>
            <a:off x="1082817" y="3706049"/>
            <a:ext cx="2313079" cy="2170607"/>
          </a:xfrm>
          <a:prstGeom prst="rect">
            <a:avLst/>
          </a:prstGeom>
        </p:spPr>
      </p:pic>
    </p:spTree>
    <p:extLst>
      <p:ext uri="{BB962C8B-B14F-4D97-AF65-F5344CB8AC3E}">
        <p14:creationId xmlns:p14="http://schemas.microsoft.com/office/powerpoint/2010/main" val="109148805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83872" y="452255"/>
            <a:ext cx="1673856" cy="584775"/>
          </a:xfrm>
          <a:prstGeom prst="rect">
            <a:avLst/>
          </a:prstGeom>
        </p:spPr>
        <p:txBody>
          <a:bodyPr wrap="none">
            <a:spAutoFit/>
          </a:bodyPr>
          <a:lstStyle/>
          <a:p>
            <a:r>
              <a:rPr kumimoji="1" lang="en-US" altLang="zh-CN" sz="3200" dirty="0">
                <a:solidFill>
                  <a:schemeClr val="bg1">
                    <a:lumMod val="95000"/>
                  </a:schemeClr>
                </a:solidFill>
                <a:latin typeface="思源黑体 ExtraLight" panose="020B0200000000000000" pitchFamily="34" charset="-122"/>
                <a:ea typeface="思源黑体 ExtraLight" panose="020B0200000000000000" pitchFamily="34" charset="-122"/>
              </a:rPr>
              <a:t>Training</a:t>
            </a:r>
          </a:p>
        </p:txBody>
      </p:sp>
      <p:sp>
        <p:nvSpPr>
          <p:cNvPr id="5" name="矩形 4"/>
          <p:cNvSpPr/>
          <p:nvPr/>
        </p:nvSpPr>
        <p:spPr>
          <a:xfrm>
            <a:off x="1083872" y="3647148"/>
            <a:ext cx="7750161" cy="2212657"/>
          </a:xfrm>
          <a:prstGeom prst="rect">
            <a:avLst/>
          </a:prstGeom>
        </p:spPr>
        <p:txBody>
          <a:bodyPr wrap="square">
            <a:spAutoFit/>
          </a:bodyPr>
          <a:lstStyle/>
          <a:p>
            <a:pPr marL="285750" indent="-285750">
              <a:lnSpc>
                <a:spcPct val="130000"/>
              </a:lnSpc>
              <a:spcAft>
                <a:spcPts val="600"/>
              </a:spcAft>
              <a:buSzPct val="100000"/>
              <a:buFont typeface="Arial" panose="020B0604020202020204" pitchFamily="34" charset="0"/>
              <a:buChar char="•"/>
            </a:pPr>
            <a:r>
              <a:rPr lang="en-US" altLang="zh-CN" sz="1600" dirty="0">
                <a:solidFill>
                  <a:schemeClr val="bg1">
                    <a:lumMod val="95000"/>
                  </a:schemeClr>
                </a:solidFill>
                <a:latin typeface="思源黑体 Normal" panose="020B0400000000000000" pitchFamily="34" charset="-122"/>
                <a:ea typeface="思源黑体 Normal" panose="020B0400000000000000" pitchFamily="34" charset="-122"/>
              </a:rPr>
              <a:t>The k-nearest neighbors algorithm is among the simplest of all machine learning algorithms.</a:t>
            </a:r>
          </a:p>
          <a:p>
            <a:pPr marL="285750" indent="-285750">
              <a:lnSpc>
                <a:spcPct val="130000"/>
              </a:lnSpc>
              <a:spcAft>
                <a:spcPts val="600"/>
              </a:spcAft>
              <a:buSzPct val="100000"/>
              <a:buFont typeface="Arial" panose="020B0604020202020204" pitchFamily="34" charset="0"/>
              <a:buChar char="•"/>
            </a:pPr>
            <a:r>
              <a:rPr lang="en-US" altLang="zh-CN" sz="1600" dirty="0">
                <a:solidFill>
                  <a:schemeClr val="bg1">
                    <a:lumMod val="95000"/>
                  </a:schemeClr>
                </a:solidFill>
                <a:latin typeface="思源黑体 Normal" panose="020B0400000000000000" pitchFamily="34" charset="-122"/>
                <a:ea typeface="思源黑体 Normal" panose="020B0400000000000000" pitchFamily="34" charset="-122"/>
              </a:rPr>
              <a:t>An object is classified by a plurality vote of its neighbors, with the object being assigned to the class most common among its k nearest neighbors</a:t>
            </a:r>
          </a:p>
          <a:p>
            <a:pPr marL="285750" indent="-285750">
              <a:lnSpc>
                <a:spcPct val="130000"/>
              </a:lnSpc>
              <a:spcAft>
                <a:spcPts val="600"/>
              </a:spcAft>
              <a:buSzPct val="100000"/>
              <a:buFont typeface="Arial" panose="020B0604020202020204" pitchFamily="34" charset="0"/>
              <a:buChar char="•"/>
            </a:pPr>
            <a:r>
              <a:rPr lang="en-US" altLang="zh-CN" sz="1600" dirty="0">
                <a:solidFill>
                  <a:schemeClr val="bg1">
                    <a:lumMod val="95000"/>
                  </a:schemeClr>
                </a:solidFill>
                <a:latin typeface="思源黑体 Normal" panose="020B0400000000000000" pitchFamily="34" charset="-122"/>
                <a:ea typeface="思源黑体 Normal" panose="020B0400000000000000" pitchFamily="34" charset="-122"/>
              </a:rPr>
              <a:t>Time complexity of KNN is O(n)</a:t>
            </a:r>
          </a:p>
          <a:p>
            <a:pPr marL="285750" indent="-285750">
              <a:lnSpc>
                <a:spcPct val="130000"/>
              </a:lnSpc>
              <a:spcAft>
                <a:spcPts val="600"/>
              </a:spcAft>
              <a:buSzPct val="100000"/>
              <a:buFont typeface="Arial" panose="020B0604020202020204" pitchFamily="34" charset="0"/>
              <a:buChar char="•"/>
            </a:pPr>
            <a:r>
              <a:rPr lang="en-US" altLang="zh-CN" sz="1600" dirty="0">
                <a:solidFill>
                  <a:schemeClr val="bg1">
                    <a:lumMod val="95000"/>
                  </a:schemeClr>
                </a:solidFill>
                <a:latin typeface="思源黑体 Normal" panose="020B0400000000000000" pitchFamily="34" charset="-122"/>
                <a:ea typeface="思源黑体 Normal" panose="020B0400000000000000" pitchFamily="34" charset="-122"/>
              </a:rPr>
              <a:t>Insensitive to abnormal points</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62D57EC-935E-8947-A555-0AAEE6832E6B}"/>
              </a:ext>
            </a:extLst>
          </p:cNvPr>
          <p:cNvSpPr txBox="1"/>
          <p:nvPr/>
        </p:nvSpPr>
        <p:spPr>
          <a:xfrm>
            <a:off x="1083872" y="3262110"/>
            <a:ext cx="5006960" cy="369332"/>
          </a:xfrm>
          <a:prstGeom prst="rect">
            <a:avLst/>
          </a:prstGeom>
          <a:noFill/>
        </p:spPr>
        <p:txBody>
          <a:bodyPr wrap="square" rtlCol="0">
            <a:spAutoFit/>
          </a:bodyPr>
          <a:lstStyle/>
          <a:p>
            <a:r>
              <a:rPr lang="en-US" altLang="zh-CN" sz="1800" b="1" dirty="0">
                <a:solidFill>
                  <a:srgbClr val="FF7F01"/>
                </a:solidFill>
                <a:latin typeface="思源黑体 Normal" panose="020B0500000000000000" pitchFamily="34" charset="-128"/>
              </a:rPr>
              <a:t>KNN</a:t>
            </a:r>
          </a:p>
        </p:txBody>
      </p:sp>
      <p:sp>
        <p:nvSpPr>
          <p:cNvPr id="13" name="矩形 4">
            <a:extLst>
              <a:ext uri="{FF2B5EF4-FFF2-40B4-BE49-F238E27FC236}">
                <a16:creationId xmlns:a16="http://schemas.microsoft.com/office/drawing/2014/main" id="{05E25C9A-9425-794D-97E1-2B2F626441A8}"/>
              </a:ext>
            </a:extLst>
          </p:cNvPr>
          <p:cNvSpPr/>
          <p:nvPr/>
        </p:nvSpPr>
        <p:spPr>
          <a:xfrm>
            <a:off x="1083872" y="1596029"/>
            <a:ext cx="7750161" cy="1495538"/>
          </a:xfrm>
          <a:prstGeom prst="rect">
            <a:avLst/>
          </a:prstGeom>
        </p:spPr>
        <p:txBody>
          <a:bodyPr wrap="square">
            <a:spAutoFit/>
          </a:bodyPr>
          <a:lstStyle/>
          <a:p>
            <a:pPr marL="285750" indent="-285750">
              <a:lnSpc>
                <a:spcPct val="130000"/>
              </a:lnSpc>
              <a:spcAft>
                <a:spcPts val="600"/>
              </a:spcAft>
              <a:buSzPct val="100000"/>
              <a:buFont typeface="Arial" panose="020B0604020202020204" pitchFamily="34" charset="0"/>
              <a:buChar char="•"/>
            </a:pPr>
            <a:r>
              <a:rPr lang="en-US" altLang="zh-CN" sz="1600" dirty="0">
                <a:solidFill>
                  <a:schemeClr val="bg1">
                    <a:lumMod val="95000"/>
                  </a:schemeClr>
                </a:solidFill>
                <a:latin typeface="思源黑体 Normal" panose="020B0400000000000000" pitchFamily="34" charset="-122"/>
                <a:ea typeface="思源黑体 Normal" panose="020B0400000000000000" pitchFamily="34" charset="-122"/>
              </a:rPr>
              <a:t>Gradient Boosting Decision Tree</a:t>
            </a:r>
          </a:p>
          <a:p>
            <a:pPr marL="285750" indent="-285750">
              <a:lnSpc>
                <a:spcPct val="130000"/>
              </a:lnSpc>
              <a:spcAft>
                <a:spcPts val="600"/>
              </a:spcAft>
              <a:buSzPct val="100000"/>
              <a:buFont typeface="Arial" panose="020B0604020202020204" pitchFamily="34" charset="0"/>
              <a:buChar char="•"/>
            </a:pPr>
            <a:r>
              <a:rPr lang="en-US" altLang="zh-CN" sz="1600" dirty="0">
                <a:solidFill>
                  <a:schemeClr val="bg1">
                    <a:lumMod val="95000"/>
                  </a:schemeClr>
                </a:solidFill>
                <a:latin typeface="思源黑体 Normal" panose="020B0400000000000000" pitchFamily="34" charset="-122"/>
                <a:ea typeface="思源黑体 Normal" panose="020B0400000000000000" pitchFamily="34" charset="-122"/>
              </a:rPr>
              <a:t>The main idea is it builds decision trees and it generalizes them by allowing optimization of an arbitrary differentiable loss function.</a:t>
            </a:r>
          </a:p>
          <a:p>
            <a:pPr marL="285750" indent="-285750">
              <a:lnSpc>
                <a:spcPct val="130000"/>
              </a:lnSpc>
              <a:spcAft>
                <a:spcPts val="600"/>
              </a:spcAft>
              <a:buSzPct val="100000"/>
              <a:buFont typeface="Arial" panose="020B0604020202020204" pitchFamily="34" charset="0"/>
              <a:buChar char="•"/>
            </a:pPr>
            <a:r>
              <a:rPr lang="en-US" altLang="zh-CN" sz="1600" dirty="0">
                <a:solidFill>
                  <a:schemeClr val="bg1">
                    <a:lumMod val="95000"/>
                  </a:schemeClr>
                </a:solidFill>
                <a:latin typeface="思源黑体 Normal" panose="020B0400000000000000" pitchFamily="34" charset="-122"/>
                <a:ea typeface="思源黑体 Normal" panose="020B0400000000000000" pitchFamily="34" charset="-122"/>
              </a:rPr>
              <a:t>But it is too slow to run in our weak laptops.</a:t>
            </a:r>
          </a:p>
        </p:txBody>
      </p:sp>
      <p:sp>
        <p:nvSpPr>
          <p:cNvPr id="14" name="TextBox 13">
            <a:extLst>
              <a:ext uri="{FF2B5EF4-FFF2-40B4-BE49-F238E27FC236}">
                <a16:creationId xmlns:a16="http://schemas.microsoft.com/office/drawing/2014/main" id="{22098256-5398-3E46-B2A0-1319D9523F8F}"/>
              </a:ext>
            </a:extLst>
          </p:cNvPr>
          <p:cNvSpPr txBox="1"/>
          <p:nvPr/>
        </p:nvSpPr>
        <p:spPr>
          <a:xfrm>
            <a:off x="1083872" y="1210991"/>
            <a:ext cx="5006960" cy="369332"/>
          </a:xfrm>
          <a:prstGeom prst="rect">
            <a:avLst/>
          </a:prstGeom>
          <a:noFill/>
        </p:spPr>
        <p:txBody>
          <a:bodyPr wrap="square" rtlCol="0">
            <a:spAutoFit/>
          </a:bodyPr>
          <a:lstStyle/>
          <a:p>
            <a:r>
              <a:rPr lang="en-US" altLang="zh-CN" sz="1800" b="1" dirty="0">
                <a:solidFill>
                  <a:srgbClr val="FF7F01"/>
                </a:solidFill>
                <a:latin typeface="思源黑体 Normal" panose="020B0500000000000000" pitchFamily="34" charset="-128"/>
              </a:rPr>
              <a:t>GBDT</a:t>
            </a:r>
          </a:p>
        </p:txBody>
      </p:sp>
    </p:spTree>
    <p:extLst>
      <p:ext uri="{BB962C8B-B14F-4D97-AF65-F5344CB8AC3E}">
        <p14:creationId xmlns:p14="http://schemas.microsoft.com/office/powerpoint/2010/main" val="7074957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1083875" y="452255"/>
            <a:ext cx="2787943" cy="58477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1C1C1C"/>
                </a:solidFill>
                <a:effectLst/>
                <a:uLnTx/>
                <a:uFillTx/>
                <a:latin typeface="思源黑体 Light" panose="020B0300000000000000" pitchFamily="34" charset="-122"/>
                <a:ea typeface="思源黑体 Light" panose="020B0300000000000000" pitchFamily="34" charset="-122"/>
                <a:cs typeface="+mn-cs"/>
              </a:rPr>
              <a:t>Training-KNN</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rgbClr val="1C1C1C"/>
            </a:solidFill>
          </a:ln>
          <a:effectLst/>
        </p:spPr>
        <p:style>
          <a:lnRef idx="2">
            <a:schemeClr val="accent1"/>
          </a:lnRef>
          <a:fillRef idx="0">
            <a:schemeClr val="accent1"/>
          </a:fillRef>
          <a:effectRef idx="1">
            <a:schemeClr val="accent1"/>
          </a:effectRef>
          <a:fontRef idx="minor">
            <a:schemeClr val="tx1"/>
          </a:fontRef>
        </p:style>
      </p:cxnSp>
      <p:sp>
        <p:nvSpPr>
          <p:cNvPr id="8" name="文本框 3">
            <a:extLst>
              <a:ext uri="{FF2B5EF4-FFF2-40B4-BE49-F238E27FC236}">
                <a16:creationId xmlns:a16="http://schemas.microsoft.com/office/drawing/2014/main" id="{118EAFA8-F1C6-1E44-A6F8-09E10CC9344B}"/>
              </a:ext>
            </a:extLst>
          </p:cNvPr>
          <p:cNvSpPr txBox="1"/>
          <p:nvPr/>
        </p:nvSpPr>
        <p:spPr>
          <a:xfrm>
            <a:off x="1082818" y="1275361"/>
            <a:ext cx="3662802" cy="369332"/>
          </a:xfrm>
          <a:prstGeom prst="rect">
            <a:avLst/>
          </a:prstGeom>
          <a:noFill/>
          <a:ln>
            <a:noFill/>
          </a:ln>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The default parameters </a:t>
            </a:r>
            <a:r>
              <a:rPr kumimoji="1" lang="en-US" altLang="zh-CN" sz="1800" dirty="0">
                <a:solidFill>
                  <a:srgbClr val="FF7F01"/>
                </a:solidFill>
                <a:latin typeface="思源黑体 Medium" panose="020B0600000000000000" pitchFamily="34" charset="-122"/>
                <a:ea typeface="思源黑体 Medium" panose="020B0600000000000000" pitchFamily="34" charset="-122"/>
              </a:rPr>
              <a:t>for </a:t>
            </a:r>
            <a:r>
              <a:rPr kumimoji="1" lang="en-US" altLang="zh-CN"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API</a:t>
            </a:r>
            <a:endParaRPr kumimoji="1" lang="zh-CN" altLang="en-US"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endParaRPr>
          </a:p>
        </p:txBody>
      </p:sp>
      <p:sp>
        <p:nvSpPr>
          <p:cNvPr id="10" name="矩形 9">
            <a:extLst>
              <a:ext uri="{FF2B5EF4-FFF2-40B4-BE49-F238E27FC236}">
                <a16:creationId xmlns:a16="http://schemas.microsoft.com/office/drawing/2014/main" id="{E3C7BE3D-CB58-9445-BBE8-50313C954F73}"/>
              </a:ext>
            </a:extLst>
          </p:cNvPr>
          <p:cNvSpPr/>
          <p:nvPr/>
        </p:nvSpPr>
        <p:spPr>
          <a:xfrm>
            <a:off x="1082818" y="1644693"/>
            <a:ext cx="5784327" cy="4222438"/>
          </a:xfrm>
          <a:prstGeom prst="rect">
            <a:avLst/>
          </a:prstGeom>
        </p:spPr>
        <p:txBody>
          <a:bodyPr wrap="square">
            <a:spAutoFit/>
          </a:bodyPr>
          <a:lstStyle/>
          <a:p>
            <a:pPr lvl="0">
              <a:lnSpc>
                <a:spcPct val="130000"/>
              </a:lnSpc>
            </a:pPr>
            <a:r>
              <a:rPr lang="en-US" altLang="zh-CN" sz="1600" dirty="0">
                <a:solidFill>
                  <a:srgbClr val="1C1C1C"/>
                </a:solidFill>
                <a:latin typeface="思源黑体 Normal" panose="020B0400000000000000" pitchFamily="34" charset="-122"/>
                <a:ea typeface="思源黑体 Normal" panose="020B0400000000000000" pitchFamily="34" charset="-122"/>
              </a:rPr>
              <a:t>class </a:t>
            </a:r>
            <a:r>
              <a:rPr lang="en-US" altLang="zh-CN" sz="1600" dirty="0" err="1">
                <a:solidFill>
                  <a:srgbClr val="1C1C1C"/>
                </a:solidFill>
                <a:latin typeface="思源黑体 Normal" panose="020B0400000000000000" pitchFamily="34" charset="-122"/>
                <a:ea typeface="思源黑体 Normal" panose="020B0400000000000000" pitchFamily="34" charset="-122"/>
              </a:rPr>
              <a:t>sklearn.neighbors.KNeighborsClassifier</a:t>
            </a:r>
            <a:r>
              <a:rPr lang="en-US" altLang="zh-CN" sz="1600" dirty="0">
                <a:solidFill>
                  <a:srgbClr val="1C1C1C"/>
                </a:solidFill>
                <a:latin typeface="思源黑体 Normal" panose="020B0400000000000000" pitchFamily="34" charset="-122"/>
                <a:ea typeface="思源黑体 Normal" panose="020B0400000000000000" pitchFamily="34" charset="-122"/>
              </a:rPr>
              <a:t>(</a:t>
            </a:r>
          </a:p>
          <a:p>
            <a:pPr lvl="0">
              <a:lnSpc>
                <a:spcPct val="130000"/>
              </a:lnSpc>
            </a:pPr>
            <a:endParaRPr lang="en-US" altLang="zh-CN" sz="1600" dirty="0">
              <a:solidFill>
                <a:srgbClr val="1C1C1C"/>
              </a:solidFill>
              <a:latin typeface="思源黑体 Normal" panose="020B0400000000000000" pitchFamily="34" charset="-122"/>
              <a:ea typeface="思源黑体 Normal" panose="020B0400000000000000" pitchFamily="34" charset="-122"/>
            </a:endParaRPr>
          </a:p>
          <a:p>
            <a:pPr lvl="0">
              <a:lnSpc>
                <a:spcPct val="130000"/>
              </a:lnSpc>
            </a:pPr>
            <a:r>
              <a:rPr lang="en-US" altLang="zh-CN" sz="1600" dirty="0">
                <a:solidFill>
                  <a:srgbClr val="1C1C1C"/>
                </a:solidFill>
                <a:latin typeface="思源黑体 Normal" panose="020B0400000000000000" pitchFamily="34" charset="-122"/>
                <a:ea typeface="思源黑体 Normal" panose="020B0400000000000000" pitchFamily="34" charset="-122"/>
              </a:rPr>
              <a:t>	</a:t>
            </a:r>
            <a:r>
              <a:rPr lang="en-US" altLang="zh-CN" sz="1600" dirty="0" err="1">
                <a:solidFill>
                  <a:srgbClr val="1C1C1C"/>
                </a:solidFill>
                <a:latin typeface="思源黑体 Normal" panose="020B0400000000000000" pitchFamily="34" charset="-122"/>
                <a:ea typeface="思源黑体 Normal" panose="020B0400000000000000" pitchFamily="34" charset="-122"/>
              </a:rPr>
              <a:t>n_neighbors</a:t>
            </a:r>
            <a:r>
              <a:rPr lang="en-US" altLang="zh-CN" sz="1600" dirty="0">
                <a:solidFill>
                  <a:srgbClr val="1C1C1C"/>
                </a:solidFill>
                <a:latin typeface="思源黑体 Normal" panose="020B0400000000000000" pitchFamily="34" charset="-122"/>
                <a:ea typeface="思源黑体 Normal" panose="020B0400000000000000" pitchFamily="34" charset="-122"/>
              </a:rPr>
              <a:t> = 5, </a:t>
            </a:r>
          </a:p>
          <a:p>
            <a:pPr lvl="0">
              <a:lnSpc>
                <a:spcPct val="130000"/>
              </a:lnSpc>
            </a:pPr>
            <a:r>
              <a:rPr lang="en-US" altLang="zh-CN" sz="1600" dirty="0">
                <a:solidFill>
                  <a:srgbClr val="1C1C1C"/>
                </a:solidFill>
                <a:latin typeface="思源黑体 Normal" panose="020B0400000000000000" pitchFamily="34" charset="-122"/>
                <a:ea typeface="思源黑体 Normal" panose="020B0400000000000000" pitchFamily="34" charset="-122"/>
              </a:rPr>
              <a:t>	weights = ‘uniform’, </a:t>
            </a:r>
          </a:p>
          <a:p>
            <a:pPr lvl="0">
              <a:lnSpc>
                <a:spcPct val="130000"/>
              </a:lnSpc>
            </a:pPr>
            <a:r>
              <a:rPr lang="en-US" altLang="zh-CN" sz="1600" dirty="0">
                <a:solidFill>
                  <a:srgbClr val="1C1C1C"/>
                </a:solidFill>
                <a:latin typeface="思源黑体 Normal" panose="020B0400000000000000" pitchFamily="34" charset="-122"/>
                <a:ea typeface="思源黑体 Normal" panose="020B0400000000000000" pitchFamily="34" charset="-122"/>
              </a:rPr>
              <a:t>	algorithm =‘auto’, </a:t>
            </a:r>
          </a:p>
          <a:p>
            <a:pPr lvl="0">
              <a:lnSpc>
                <a:spcPct val="130000"/>
              </a:lnSpc>
            </a:pPr>
            <a:r>
              <a:rPr lang="en-US" altLang="zh-CN" sz="1600" dirty="0">
                <a:solidFill>
                  <a:srgbClr val="1C1C1C"/>
                </a:solidFill>
                <a:latin typeface="思源黑体 Normal" panose="020B0400000000000000" pitchFamily="34" charset="-122"/>
                <a:ea typeface="思源黑体 Normal" panose="020B0400000000000000" pitchFamily="34" charset="-122"/>
              </a:rPr>
              <a:t>	</a:t>
            </a:r>
            <a:r>
              <a:rPr lang="en-US" altLang="zh-CN" sz="1600" dirty="0" err="1">
                <a:solidFill>
                  <a:srgbClr val="1C1C1C"/>
                </a:solidFill>
                <a:latin typeface="思源黑体 Normal" panose="020B0400000000000000" pitchFamily="34" charset="-122"/>
                <a:ea typeface="思源黑体 Normal" panose="020B0400000000000000" pitchFamily="34" charset="-122"/>
              </a:rPr>
              <a:t>leaf_size</a:t>
            </a:r>
            <a:r>
              <a:rPr lang="en-US" altLang="zh-CN" sz="1600" dirty="0">
                <a:solidFill>
                  <a:srgbClr val="1C1C1C"/>
                </a:solidFill>
                <a:latin typeface="思源黑体 Normal" panose="020B0400000000000000" pitchFamily="34" charset="-122"/>
                <a:ea typeface="思源黑体 Normal" panose="020B0400000000000000" pitchFamily="34" charset="-122"/>
              </a:rPr>
              <a:t>=30, </a:t>
            </a:r>
          </a:p>
          <a:p>
            <a:pPr lvl="0">
              <a:lnSpc>
                <a:spcPct val="130000"/>
              </a:lnSpc>
            </a:pPr>
            <a:r>
              <a:rPr lang="en-US" altLang="zh-CN" sz="1600" dirty="0">
                <a:solidFill>
                  <a:srgbClr val="1C1C1C"/>
                </a:solidFill>
                <a:latin typeface="思源黑体 Normal" panose="020B0400000000000000" pitchFamily="34" charset="-122"/>
                <a:ea typeface="思源黑体 Normal" panose="020B0400000000000000" pitchFamily="34" charset="-122"/>
              </a:rPr>
              <a:t>	p = 2, </a:t>
            </a:r>
          </a:p>
          <a:p>
            <a:pPr lvl="0">
              <a:lnSpc>
                <a:spcPct val="130000"/>
              </a:lnSpc>
            </a:pPr>
            <a:r>
              <a:rPr lang="en-US" altLang="zh-CN" sz="1600" dirty="0">
                <a:solidFill>
                  <a:srgbClr val="1C1C1C"/>
                </a:solidFill>
                <a:latin typeface="思源黑体 Normal" panose="020B0400000000000000" pitchFamily="34" charset="-122"/>
                <a:ea typeface="思源黑体 Normal" panose="020B0400000000000000" pitchFamily="34" charset="-122"/>
              </a:rPr>
              <a:t>	metric =‘</a:t>
            </a:r>
            <a:r>
              <a:rPr lang="en-US" altLang="zh-CN" sz="1600" dirty="0" err="1">
                <a:solidFill>
                  <a:srgbClr val="1C1C1C"/>
                </a:solidFill>
                <a:latin typeface="思源黑体 Normal" panose="020B0400000000000000" pitchFamily="34" charset="-122"/>
                <a:ea typeface="思源黑体 Normal" panose="020B0400000000000000" pitchFamily="34" charset="-122"/>
              </a:rPr>
              <a:t>minkowski</a:t>
            </a:r>
            <a:r>
              <a:rPr lang="en-US" altLang="zh-CN" sz="1600" dirty="0">
                <a:solidFill>
                  <a:srgbClr val="1C1C1C"/>
                </a:solidFill>
                <a:latin typeface="思源黑体 Normal" panose="020B0400000000000000" pitchFamily="34" charset="-122"/>
                <a:ea typeface="思源黑体 Normal" panose="020B0400000000000000" pitchFamily="34" charset="-122"/>
              </a:rPr>
              <a:t>’, </a:t>
            </a:r>
          </a:p>
          <a:p>
            <a:pPr lvl="0">
              <a:lnSpc>
                <a:spcPct val="130000"/>
              </a:lnSpc>
            </a:pPr>
            <a:r>
              <a:rPr lang="en-US" altLang="zh-CN" sz="1600" dirty="0">
                <a:solidFill>
                  <a:srgbClr val="1C1C1C"/>
                </a:solidFill>
                <a:latin typeface="思源黑体 Normal" panose="020B0400000000000000" pitchFamily="34" charset="-122"/>
                <a:ea typeface="思源黑体 Normal" panose="020B0400000000000000" pitchFamily="34" charset="-122"/>
              </a:rPr>
              <a:t>	</a:t>
            </a:r>
            <a:r>
              <a:rPr lang="en-US" altLang="zh-CN" sz="1600" dirty="0" err="1">
                <a:solidFill>
                  <a:srgbClr val="1C1C1C"/>
                </a:solidFill>
                <a:latin typeface="思源黑体 Normal" panose="020B0400000000000000" pitchFamily="34" charset="-122"/>
                <a:ea typeface="思源黑体 Normal" panose="020B0400000000000000" pitchFamily="34" charset="-122"/>
              </a:rPr>
              <a:t>metric_params</a:t>
            </a:r>
            <a:r>
              <a:rPr lang="en-US" altLang="zh-CN" sz="1600" dirty="0">
                <a:solidFill>
                  <a:srgbClr val="1C1C1C"/>
                </a:solidFill>
                <a:latin typeface="思源黑体 Normal" panose="020B0400000000000000" pitchFamily="34" charset="-122"/>
                <a:ea typeface="思源黑体 Normal" panose="020B0400000000000000" pitchFamily="34" charset="-122"/>
              </a:rPr>
              <a:t> = None, </a:t>
            </a:r>
          </a:p>
          <a:p>
            <a:pPr lvl="0">
              <a:lnSpc>
                <a:spcPct val="130000"/>
              </a:lnSpc>
            </a:pPr>
            <a:r>
              <a:rPr lang="en-US" altLang="zh-CN" sz="1600" dirty="0">
                <a:solidFill>
                  <a:srgbClr val="1C1C1C"/>
                </a:solidFill>
                <a:latin typeface="思源黑体 Normal" panose="020B0400000000000000" pitchFamily="34" charset="-122"/>
                <a:ea typeface="思源黑体 Normal" panose="020B0400000000000000" pitchFamily="34" charset="-122"/>
              </a:rPr>
              <a:t>	</a:t>
            </a:r>
            <a:r>
              <a:rPr lang="en-US" altLang="zh-CN" sz="1600" dirty="0" err="1">
                <a:solidFill>
                  <a:srgbClr val="1C1C1C"/>
                </a:solidFill>
                <a:latin typeface="思源黑体 Normal" panose="020B0400000000000000" pitchFamily="34" charset="-122"/>
                <a:ea typeface="思源黑体 Normal" panose="020B0400000000000000" pitchFamily="34" charset="-122"/>
              </a:rPr>
              <a:t>n_jobs</a:t>
            </a:r>
            <a:r>
              <a:rPr lang="en-US" altLang="zh-CN" sz="1600" dirty="0">
                <a:solidFill>
                  <a:srgbClr val="1C1C1C"/>
                </a:solidFill>
                <a:latin typeface="思源黑体 Normal" panose="020B0400000000000000" pitchFamily="34" charset="-122"/>
                <a:ea typeface="思源黑体 Normal" panose="020B0400000000000000" pitchFamily="34" charset="-122"/>
              </a:rPr>
              <a:t> = None, </a:t>
            </a:r>
          </a:p>
          <a:p>
            <a:pPr lvl="0">
              <a:lnSpc>
                <a:spcPct val="130000"/>
              </a:lnSpc>
            </a:pPr>
            <a:r>
              <a:rPr lang="en-US" altLang="zh-CN" sz="1600" dirty="0">
                <a:solidFill>
                  <a:srgbClr val="1C1C1C"/>
                </a:solidFill>
                <a:latin typeface="思源黑体 Normal" panose="020B0400000000000000" pitchFamily="34" charset="-122"/>
                <a:ea typeface="思源黑体 Normal" panose="020B0400000000000000" pitchFamily="34" charset="-122"/>
              </a:rPr>
              <a:t>	**</a:t>
            </a:r>
            <a:r>
              <a:rPr lang="en-US" altLang="zh-CN" sz="1600" dirty="0" err="1">
                <a:solidFill>
                  <a:srgbClr val="1C1C1C"/>
                </a:solidFill>
                <a:latin typeface="思源黑体 Normal" panose="020B0400000000000000" pitchFamily="34" charset="-122"/>
                <a:ea typeface="思源黑体 Normal" panose="020B0400000000000000" pitchFamily="34" charset="-122"/>
              </a:rPr>
              <a:t>kwargs</a:t>
            </a:r>
            <a:endParaRPr lang="en-US" altLang="zh-CN" sz="1600" dirty="0">
              <a:solidFill>
                <a:srgbClr val="1C1C1C"/>
              </a:solidFill>
              <a:latin typeface="思源黑体 Normal" panose="020B0400000000000000" pitchFamily="34" charset="-122"/>
              <a:ea typeface="思源黑体 Normal" panose="020B0400000000000000" pitchFamily="34" charset="-122"/>
            </a:endParaRPr>
          </a:p>
          <a:p>
            <a:pPr lvl="0">
              <a:lnSpc>
                <a:spcPct val="130000"/>
              </a:lnSpc>
            </a:pPr>
            <a:endParaRPr lang="en-US" altLang="zh-CN" sz="1600" dirty="0">
              <a:solidFill>
                <a:srgbClr val="1C1C1C"/>
              </a:solidFill>
              <a:latin typeface="思源黑体 Normal" panose="020B0400000000000000" pitchFamily="34" charset="-122"/>
              <a:ea typeface="思源黑体 Normal" panose="020B0400000000000000" pitchFamily="34" charset="-122"/>
            </a:endParaRPr>
          </a:p>
          <a:p>
            <a:pPr lvl="0">
              <a:lnSpc>
                <a:spcPct val="130000"/>
              </a:lnSpc>
            </a:pPr>
            <a:r>
              <a:rPr lang="en-US" altLang="zh-CN" sz="1600" dirty="0">
                <a:solidFill>
                  <a:srgbClr val="1C1C1C"/>
                </a:solidFill>
                <a:latin typeface="思源黑体 Normal" panose="020B0400000000000000" pitchFamily="34" charset="-122"/>
                <a:ea typeface="思源黑体 Normal" panose="020B0400000000000000" pitchFamily="34" charset="-122"/>
              </a:rPr>
              <a:t>	)</a:t>
            </a:r>
          </a:p>
        </p:txBody>
      </p:sp>
    </p:spTree>
    <p:extLst>
      <p:ext uri="{BB962C8B-B14F-4D97-AF65-F5344CB8AC3E}">
        <p14:creationId xmlns:p14="http://schemas.microsoft.com/office/powerpoint/2010/main" val="18846048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1083875" y="452255"/>
            <a:ext cx="2787943" cy="58477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1C1C1C"/>
                </a:solidFill>
                <a:effectLst/>
                <a:uLnTx/>
                <a:uFillTx/>
                <a:latin typeface="思源黑体 Light" panose="020B0300000000000000" pitchFamily="34" charset="-122"/>
                <a:ea typeface="思源黑体 Light" panose="020B0300000000000000" pitchFamily="34" charset="-122"/>
                <a:cs typeface="+mn-cs"/>
              </a:rPr>
              <a:t>Training-KNN</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rgbClr val="1C1C1C"/>
            </a:solidFill>
          </a:ln>
          <a:effectLst/>
        </p:spPr>
        <p:style>
          <a:lnRef idx="2">
            <a:schemeClr val="accent1"/>
          </a:lnRef>
          <a:fillRef idx="0">
            <a:schemeClr val="accent1"/>
          </a:fillRef>
          <a:effectRef idx="1">
            <a:schemeClr val="accent1"/>
          </a:effectRef>
          <a:fontRef idx="minor">
            <a:schemeClr val="tx1"/>
          </a:fontRef>
        </p:style>
      </p:cxnSp>
      <p:sp>
        <p:nvSpPr>
          <p:cNvPr id="8" name="文本框 3">
            <a:extLst>
              <a:ext uri="{FF2B5EF4-FFF2-40B4-BE49-F238E27FC236}">
                <a16:creationId xmlns:a16="http://schemas.microsoft.com/office/drawing/2014/main" id="{118EAFA8-F1C6-1E44-A6F8-09E10CC9344B}"/>
              </a:ext>
            </a:extLst>
          </p:cNvPr>
          <p:cNvSpPr txBox="1"/>
          <p:nvPr/>
        </p:nvSpPr>
        <p:spPr>
          <a:xfrm>
            <a:off x="1082818" y="1275361"/>
            <a:ext cx="3662802" cy="369332"/>
          </a:xfrm>
          <a:prstGeom prst="rect">
            <a:avLst/>
          </a:prstGeom>
          <a:noFill/>
          <a:ln>
            <a:noFill/>
          </a:ln>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Results</a:t>
            </a:r>
            <a:endParaRPr kumimoji="1" lang="zh-CN" altLang="en-US"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endParaRPr>
          </a:p>
        </p:txBody>
      </p:sp>
      <p:pic>
        <p:nvPicPr>
          <p:cNvPr id="7" name="图片 15">
            <a:extLst>
              <a:ext uri="{FF2B5EF4-FFF2-40B4-BE49-F238E27FC236}">
                <a16:creationId xmlns:a16="http://schemas.microsoft.com/office/drawing/2014/main" id="{E0E7190C-D5F3-5141-95B2-06CD7836921E}"/>
              </a:ext>
            </a:extLst>
          </p:cNvPr>
          <p:cNvPicPr/>
          <p:nvPr/>
        </p:nvPicPr>
        <p:blipFill>
          <a:blip r:embed="rId2"/>
          <a:stretch>
            <a:fillRect/>
          </a:stretch>
        </p:blipFill>
        <p:spPr>
          <a:xfrm>
            <a:off x="1082818" y="1883023"/>
            <a:ext cx="4403582" cy="3672825"/>
          </a:xfrm>
          <a:prstGeom prst="rect">
            <a:avLst/>
          </a:prstGeom>
        </p:spPr>
      </p:pic>
    </p:spTree>
    <p:extLst>
      <p:ext uri="{BB962C8B-B14F-4D97-AF65-F5344CB8AC3E}">
        <p14:creationId xmlns:p14="http://schemas.microsoft.com/office/powerpoint/2010/main" val="21212043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1083875" y="452255"/>
            <a:ext cx="2787943" cy="58477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1C1C1C"/>
                </a:solidFill>
                <a:effectLst/>
                <a:uLnTx/>
                <a:uFillTx/>
                <a:latin typeface="思源黑体 Light" panose="020B0300000000000000" pitchFamily="34" charset="-122"/>
                <a:ea typeface="思源黑体 Light" panose="020B0300000000000000" pitchFamily="34" charset="-122"/>
                <a:cs typeface="+mn-cs"/>
              </a:rPr>
              <a:t>Training-KNN</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rgbClr val="1C1C1C"/>
            </a:solidFill>
          </a:ln>
          <a:effectLst/>
        </p:spPr>
        <p:style>
          <a:lnRef idx="2">
            <a:schemeClr val="accent1"/>
          </a:lnRef>
          <a:fillRef idx="0">
            <a:schemeClr val="accent1"/>
          </a:fillRef>
          <a:effectRef idx="1">
            <a:schemeClr val="accent1"/>
          </a:effectRef>
          <a:fontRef idx="minor">
            <a:schemeClr val="tx1"/>
          </a:fontRef>
        </p:style>
      </p:cxnSp>
      <p:sp>
        <p:nvSpPr>
          <p:cNvPr id="8" name="文本框 3">
            <a:extLst>
              <a:ext uri="{FF2B5EF4-FFF2-40B4-BE49-F238E27FC236}">
                <a16:creationId xmlns:a16="http://schemas.microsoft.com/office/drawing/2014/main" id="{118EAFA8-F1C6-1E44-A6F8-09E10CC9344B}"/>
              </a:ext>
            </a:extLst>
          </p:cNvPr>
          <p:cNvSpPr txBox="1"/>
          <p:nvPr/>
        </p:nvSpPr>
        <p:spPr>
          <a:xfrm>
            <a:off x="1082818" y="1275361"/>
            <a:ext cx="3662802" cy="369332"/>
          </a:xfrm>
          <a:prstGeom prst="rect">
            <a:avLst/>
          </a:prstGeom>
          <a:noFill/>
          <a:ln>
            <a:noFill/>
          </a:ln>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Problem</a:t>
            </a:r>
            <a:endParaRPr kumimoji="1" lang="zh-CN" altLang="en-US"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endParaRPr>
          </a:p>
        </p:txBody>
      </p:sp>
      <p:sp>
        <p:nvSpPr>
          <p:cNvPr id="9" name="矩形 9">
            <a:extLst>
              <a:ext uri="{FF2B5EF4-FFF2-40B4-BE49-F238E27FC236}">
                <a16:creationId xmlns:a16="http://schemas.microsoft.com/office/drawing/2014/main" id="{ADD8CD64-4D7C-404A-BD35-E5F80A706BEC}"/>
              </a:ext>
            </a:extLst>
          </p:cNvPr>
          <p:cNvSpPr/>
          <p:nvPr/>
        </p:nvSpPr>
        <p:spPr>
          <a:xfrm>
            <a:off x="1082818" y="1644693"/>
            <a:ext cx="5784327" cy="381386"/>
          </a:xfrm>
          <a:prstGeom prst="rect">
            <a:avLst/>
          </a:prstGeom>
        </p:spPr>
        <p:txBody>
          <a:bodyPr wrap="square">
            <a:spAutoFit/>
          </a:bodyPr>
          <a:lstStyle/>
          <a:p>
            <a:pPr lvl="0">
              <a:lnSpc>
                <a:spcPct val="130000"/>
              </a:lnSpc>
            </a:pPr>
            <a:r>
              <a:rPr lang="en-US" altLang="zh-CN" sz="1600" dirty="0">
                <a:solidFill>
                  <a:srgbClr val="1C1C1C"/>
                </a:solidFill>
                <a:latin typeface="思源黑体 Normal" panose="020B0400000000000000" pitchFamily="34" charset="-122"/>
                <a:ea typeface="思源黑体 Normal" panose="020B0400000000000000" pitchFamily="34" charset="-122"/>
              </a:rPr>
              <a:t>The accuracy is very low, so we want to improve it.</a:t>
            </a:r>
          </a:p>
        </p:txBody>
      </p:sp>
      <p:sp>
        <p:nvSpPr>
          <p:cNvPr id="10" name="文本框 3">
            <a:extLst>
              <a:ext uri="{FF2B5EF4-FFF2-40B4-BE49-F238E27FC236}">
                <a16:creationId xmlns:a16="http://schemas.microsoft.com/office/drawing/2014/main" id="{97CD2A99-D515-7C44-8965-256E2774F573}"/>
              </a:ext>
            </a:extLst>
          </p:cNvPr>
          <p:cNvSpPr txBox="1"/>
          <p:nvPr/>
        </p:nvSpPr>
        <p:spPr>
          <a:xfrm>
            <a:off x="1082818" y="2395411"/>
            <a:ext cx="3662802" cy="369332"/>
          </a:xfrm>
          <a:prstGeom prst="rect">
            <a:avLst/>
          </a:prstGeom>
          <a:noFill/>
          <a:ln>
            <a:noFill/>
          </a:ln>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How</a:t>
            </a:r>
            <a:endParaRPr kumimoji="1" lang="zh-CN" altLang="en-US"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endParaRPr>
          </a:p>
        </p:txBody>
      </p:sp>
      <p:sp>
        <p:nvSpPr>
          <p:cNvPr id="11" name="矩形 9">
            <a:extLst>
              <a:ext uri="{FF2B5EF4-FFF2-40B4-BE49-F238E27FC236}">
                <a16:creationId xmlns:a16="http://schemas.microsoft.com/office/drawing/2014/main" id="{B1972B1E-D015-914E-9737-69338BECB134}"/>
              </a:ext>
            </a:extLst>
          </p:cNvPr>
          <p:cNvSpPr/>
          <p:nvPr/>
        </p:nvSpPr>
        <p:spPr>
          <a:xfrm>
            <a:off x="1082817" y="2764743"/>
            <a:ext cx="5784327" cy="1021562"/>
          </a:xfrm>
          <a:prstGeom prst="rect">
            <a:avLst/>
          </a:prstGeom>
        </p:spPr>
        <p:txBody>
          <a:bodyPr wrap="square">
            <a:spAutoFit/>
          </a:bodyPr>
          <a:lstStyle/>
          <a:p>
            <a:pPr marL="285750" lvl="0" indent="-285750">
              <a:lnSpc>
                <a:spcPct val="130000"/>
              </a:lnSpc>
              <a:buFont typeface="Arial" panose="020B0604020202020204" pitchFamily="34" charset="0"/>
              <a:buChar char="•"/>
            </a:pPr>
            <a:r>
              <a:rPr lang="en-US" altLang="zh-CN" sz="1600" dirty="0">
                <a:solidFill>
                  <a:srgbClr val="1C1C1C"/>
                </a:solidFill>
                <a:latin typeface="思源黑体 Normal" panose="020B0400000000000000" pitchFamily="34" charset="-122"/>
                <a:ea typeface="思源黑体 Normal" panose="020B0400000000000000" pitchFamily="34" charset="-122"/>
              </a:rPr>
              <a:t>Process the data again.</a:t>
            </a:r>
          </a:p>
          <a:p>
            <a:pPr marL="285750" lvl="0" indent="-285750">
              <a:lnSpc>
                <a:spcPct val="130000"/>
              </a:lnSpc>
              <a:buFont typeface="Arial" panose="020B0604020202020204" pitchFamily="34" charset="0"/>
              <a:buChar char="•"/>
            </a:pPr>
            <a:r>
              <a:rPr lang="en-US" altLang="zh-CN" sz="1600" dirty="0">
                <a:solidFill>
                  <a:srgbClr val="1C1C1C"/>
                </a:solidFill>
                <a:latin typeface="思源黑体 Normal" panose="020B0400000000000000" pitchFamily="34" charset="-122"/>
                <a:ea typeface="思源黑体 Normal" panose="020B0400000000000000" pitchFamily="34" charset="-122"/>
              </a:rPr>
              <a:t>Change the training data structure.</a:t>
            </a:r>
          </a:p>
          <a:p>
            <a:pPr marL="285750" lvl="0" indent="-285750">
              <a:lnSpc>
                <a:spcPct val="130000"/>
              </a:lnSpc>
              <a:buFont typeface="Arial" panose="020B0604020202020204" pitchFamily="34" charset="0"/>
              <a:buChar char="•"/>
            </a:pPr>
            <a:r>
              <a:rPr lang="en-US" altLang="zh-CN" sz="1600" dirty="0">
                <a:solidFill>
                  <a:srgbClr val="1C1C1C"/>
                </a:solidFill>
                <a:latin typeface="思源黑体 Normal" panose="020B0400000000000000" pitchFamily="34" charset="-122"/>
                <a:ea typeface="思源黑体 Normal" panose="020B0400000000000000" pitchFamily="34" charset="-122"/>
              </a:rPr>
              <a:t>Change the parameters in the training model.</a:t>
            </a:r>
          </a:p>
        </p:txBody>
      </p:sp>
    </p:spTree>
    <p:extLst>
      <p:ext uri="{BB962C8B-B14F-4D97-AF65-F5344CB8AC3E}">
        <p14:creationId xmlns:p14="http://schemas.microsoft.com/office/powerpoint/2010/main" val="81071660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83874" y="452255"/>
            <a:ext cx="2643672" cy="58477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FFFFFF">
                    <a:lumMod val="95000"/>
                  </a:srgbClr>
                </a:solidFill>
                <a:effectLst/>
                <a:uLnTx/>
                <a:uFillTx/>
                <a:latin typeface="思源黑体 ExtraLight" panose="020B0200000000000000" pitchFamily="34" charset="-122"/>
                <a:ea typeface="思源黑体 ExtraLight" panose="020B0200000000000000" pitchFamily="34" charset="-122"/>
                <a:cs typeface="+mn-cs"/>
              </a:rPr>
              <a:t>Improvement</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矩形 9">
            <a:extLst>
              <a:ext uri="{FF2B5EF4-FFF2-40B4-BE49-F238E27FC236}">
                <a16:creationId xmlns:a16="http://schemas.microsoft.com/office/drawing/2014/main" id="{64EE7C98-1A42-4C42-9A5C-0DBC39B685DA}"/>
              </a:ext>
            </a:extLst>
          </p:cNvPr>
          <p:cNvSpPr/>
          <p:nvPr/>
        </p:nvSpPr>
        <p:spPr>
          <a:xfrm>
            <a:off x="1083872" y="1505832"/>
            <a:ext cx="7750161" cy="1007648"/>
          </a:xfrm>
          <a:prstGeom prst="rect">
            <a:avLst/>
          </a:prstGeom>
        </p:spPr>
        <p:txBody>
          <a:bodyPr wrap="square">
            <a:spAutoFit/>
          </a:bodyPr>
          <a:lstStyle/>
          <a:p>
            <a:pPr marL="285750" marR="0" lvl="0" indent="-285750" algn="l" defTabSz="609630" rtl="0" eaLnBrk="1" fontAlgn="auto" latinLnBrk="0" hangingPunct="1">
              <a:lnSpc>
                <a:spcPct val="130000"/>
              </a:lnSpc>
              <a:spcBef>
                <a:spcPts val="0"/>
              </a:spcBef>
              <a:spcAft>
                <a:spcPts val="1200"/>
              </a:spcAft>
              <a:buClrTx/>
              <a:buSzPct val="100000"/>
              <a:buFont typeface="Arial" panose="020B0604020202020204" pitchFamily="34" charset="0"/>
              <a:buChar char="•"/>
              <a:tabLst/>
              <a:defRPr/>
            </a:pPr>
            <a:r>
              <a:rPr kumimoji="0" lang="en-US" altLang="zh-CN" sz="2000" b="0"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cs"/>
              </a:rPr>
              <a:t>Data improvement</a:t>
            </a:r>
          </a:p>
          <a:p>
            <a:pPr marL="285750" marR="0" lvl="0" indent="-285750" algn="l" defTabSz="609630" rtl="0" eaLnBrk="1" fontAlgn="auto" latinLnBrk="0" hangingPunct="1">
              <a:lnSpc>
                <a:spcPct val="130000"/>
              </a:lnSpc>
              <a:spcBef>
                <a:spcPts val="0"/>
              </a:spcBef>
              <a:spcAft>
                <a:spcPts val="1200"/>
              </a:spcAft>
              <a:buClrTx/>
              <a:buSzPct val="100000"/>
              <a:buFont typeface="Arial" panose="020B0604020202020204" pitchFamily="34" charset="0"/>
              <a:buChar char="•"/>
              <a:tabLst/>
              <a:defRPr/>
            </a:pPr>
            <a:r>
              <a:rPr kumimoji="0" lang="en-US" altLang="zh-CN" sz="2000" b="0" i="0" u="none" strike="noStrike" kern="1200" cap="none" spc="0" normalizeH="0" baseline="0" noProof="0" dirty="0">
                <a:ln>
                  <a:noFill/>
                </a:ln>
                <a:solidFill>
                  <a:schemeClr val="accent1"/>
                </a:solidFill>
                <a:effectLst/>
                <a:uLnTx/>
                <a:uFillTx/>
                <a:latin typeface="思源黑体 Normal" panose="020B0400000000000000" pitchFamily="34" charset="-122"/>
                <a:ea typeface="思源黑体 Normal" panose="020B0400000000000000" pitchFamily="34" charset="-122"/>
                <a:cs typeface="+mn-cs"/>
              </a:rPr>
              <a:t>Model parameters optimization</a:t>
            </a:r>
          </a:p>
        </p:txBody>
      </p:sp>
    </p:spTree>
    <p:extLst>
      <p:ext uri="{BB962C8B-B14F-4D97-AF65-F5344CB8AC3E}">
        <p14:creationId xmlns:p14="http://schemas.microsoft.com/office/powerpoint/2010/main" val="1040066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1083875" y="452255"/>
            <a:ext cx="3576620" cy="58477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1C1C1C"/>
                </a:solidFill>
                <a:effectLst/>
                <a:uLnTx/>
                <a:uFillTx/>
                <a:latin typeface="思源黑体 ExtraLight" panose="020B0200000000000000" pitchFamily="34" charset="-122"/>
                <a:ea typeface="思源黑体 ExtraLight" panose="020B0200000000000000" pitchFamily="34" charset="-122"/>
                <a:cs typeface="+mn-cs"/>
              </a:rPr>
              <a:t>Data improvement</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rgbClr val="1C1C1C"/>
            </a:solidFill>
          </a:ln>
          <a:effectLst/>
        </p:spPr>
        <p:style>
          <a:lnRef idx="2">
            <a:schemeClr val="accent1"/>
          </a:lnRef>
          <a:fillRef idx="0">
            <a:schemeClr val="accent1"/>
          </a:fillRef>
          <a:effectRef idx="1">
            <a:schemeClr val="accent1"/>
          </a:effectRef>
          <a:fontRef idx="minor">
            <a:schemeClr val="tx1"/>
          </a:fontRef>
        </p:style>
      </p:cxnSp>
      <p:sp>
        <p:nvSpPr>
          <p:cNvPr id="7" name="TextBox 8">
            <a:extLst>
              <a:ext uri="{FF2B5EF4-FFF2-40B4-BE49-F238E27FC236}">
                <a16:creationId xmlns:a16="http://schemas.microsoft.com/office/drawing/2014/main" id="{E9DAECE6-1733-8341-B22B-C278C62CC198}"/>
              </a:ext>
            </a:extLst>
          </p:cNvPr>
          <p:cNvSpPr txBox="1"/>
          <p:nvPr/>
        </p:nvSpPr>
        <p:spPr>
          <a:xfrm>
            <a:off x="1083873" y="1288976"/>
            <a:ext cx="4479111" cy="369332"/>
          </a:xfrm>
          <a:prstGeom prst="rect">
            <a:avLst/>
          </a:prstGeom>
          <a:noFill/>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Original Data</a:t>
            </a:r>
          </a:p>
        </p:txBody>
      </p:sp>
      <p:sp>
        <p:nvSpPr>
          <p:cNvPr id="12" name="矩形 11">
            <a:extLst>
              <a:ext uri="{FF2B5EF4-FFF2-40B4-BE49-F238E27FC236}">
                <a16:creationId xmlns:a16="http://schemas.microsoft.com/office/drawing/2014/main" id="{5A2070FC-EA4B-7544-B2FB-D17BFB24C21D}"/>
              </a:ext>
            </a:extLst>
          </p:cNvPr>
          <p:cNvSpPr/>
          <p:nvPr/>
        </p:nvSpPr>
        <p:spPr>
          <a:xfrm>
            <a:off x="1083873" y="3339361"/>
            <a:ext cx="8570489" cy="2046458"/>
          </a:xfrm>
          <a:prstGeom prst="rect">
            <a:avLst/>
          </a:prstGeom>
        </p:spPr>
        <p:txBody>
          <a:bodyPr wrap="square">
            <a:spAutoFit/>
          </a:bodyPr>
          <a:lstStyle/>
          <a:p>
            <a:pPr marL="0" marR="0" lvl="0" indent="0" algn="l" defTabSz="609630" rtl="0" eaLnBrk="1" fontAlgn="auto" latinLnBrk="0" hangingPunct="1">
              <a:lnSpc>
                <a:spcPct val="130000"/>
              </a:lnSpc>
              <a:spcBef>
                <a:spcPts val="0"/>
              </a:spcBef>
              <a:spcAft>
                <a:spcPts val="1200"/>
              </a:spcAft>
              <a:buClrTx/>
              <a:buSzTx/>
              <a:buFontTx/>
              <a:buNone/>
              <a:tabLst/>
              <a:defRPr/>
            </a:pP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We try to make changes to 4 of these attributes.</a:t>
            </a:r>
          </a:p>
          <a:p>
            <a:pPr marL="285750" marR="0" lvl="0" indent="-285750" algn="l" defTabSz="609630" rtl="0" eaLnBrk="1" fontAlgn="auto" latinLnBrk="0" hangingPunct="1">
              <a:lnSpc>
                <a:spcPct val="130000"/>
              </a:lnSpc>
              <a:spcBef>
                <a:spcPts val="0"/>
              </a:spcBef>
              <a:spcAft>
                <a:spcPts val="60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weekday</a:t>
            </a:r>
          </a:p>
          <a:p>
            <a:pPr marL="285750" marR="0" lvl="0" indent="-285750" algn="l" defTabSz="609630" rtl="0" eaLnBrk="1" fontAlgn="auto" latinLnBrk="0" hangingPunct="1">
              <a:lnSpc>
                <a:spcPct val="130000"/>
              </a:lnSpc>
              <a:spcBef>
                <a:spcPts val="0"/>
              </a:spcBef>
              <a:spcAft>
                <a:spcPts val="600"/>
              </a:spcAft>
              <a:buClrTx/>
              <a:buSzTx/>
              <a:buFont typeface="Arial" panose="020B0604020202020204" pitchFamily="34" charset="0"/>
              <a:buChar char="•"/>
              <a:tabLst/>
              <a:defRPr/>
            </a:pPr>
            <a:r>
              <a:rPr kumimoji="0" lang="en-US" altLang="zh-CN" sz="1600" b="0" i="0" u="none" strike="noStrike" kern="1200" cap="none" spc="0" normalizeH="0" baseline="0" noProof="0" dirty="0" err="1">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start_time</a:t>
            </a:r>
            <a:endPar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endParaRPr>
          </a:p>
          <a:p>
            <a:pPr marL="285750" marR="0" lvl="0" indent="-285750" algn="l" defTabSz="609630" rtl="0" eaLnBrk="1" fontAlgn="auto" latinLnBrk="0" hangingPunct="1">
              <a:lnSpc>
                <a:spcPct val="130000"/>
              </a:lnSpc>
              <a:spcBef>
                <a:spcPts val="0"/>
              </a:spcBef>
              <a:spcAft>
                <a:spcPts val="600"/>
              </a:spcAft>
              <a:buClrTx/>
              <a:buSzTx/>
              <a:buFont typeface="Arial" panose="020B0604020202020204" pitchFamily="34" charset="0"/>
              <a:buChar char="•"/>
              <a:tabLst/>
              <a:defRPr/>
            </a:pPr>
            <a:r>
              <a:rPr kumimoji="0" lang="en-US" altLang="zh-CN" sz="1600" b="0" i="0" u="none" strike="noStrike" kern="1200" cap="none" spc="0" normalizeH="0" baseline="0" noProof="0" dirty="0" err="1">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tripduration</a:t>
            </a:r>
            <a:endPar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endParaRPr>
          </a:p>
          <a:p>
            <a:pPr marL="285750" marR="0" lvl="0" indent="-285750" algn="l" defTabSz="609630" rtl="0" eaLnBrk="1" fontAlgn="auto" latinLnBrk="0" hangingPunct="1">
              <a:lnSpc>
                <a:spcPct val="130000"/>
              </a:lnSpc>
              <a:spcBef>
                <a:spcPts val="0"/>
              </a:spcBef>
              <a:spcAft>
                <a:spcPts val="60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age</a:t>
            </a:r>
          </a:p>
        </p:txBody>
      </p:sp>
      <p:pic>
        <p:nvPicPr>
          <p:cNvPr id="8" name="图片 7">
            <a:extLst>
              <a:ext uri="{FF2B5EF4-FFF2-40B4-BE49-F238E27FC236}">
                <a16:creationId xmlns:a16="http://schemas.microsoft.com/office/drawing/2014/main" id="{112BF5B5-B9FC-7B4C-93FB-CA22602C0025}"/>
              </a:ext>
            </a:extLst>
          </p:cNvPr>
          <p:cNvPicPr/>
          <p:nvPr/>
        </p:nvPicPr>
        <p:blipFill>
          <a:blip r:embed="rId3"/>
          <a:stretch>
            <a:fillRect/>
          </a:stretch>
        </p:blipFill>
        <p:spPr>
          <a:xfrm>
            <a:off x="942439" y="1865624"/>
            <a:ext cx="7284334" cy="1266421"/>
          </a:xfrm>
          <a:prstGeom prst="rect">
            <a:avLst/>
          </a:prstGeom>
        </p:spPr>
      </p:pic>
    </p:spTree>
    <p:extLst>
      <p:ext uri="{BB962C8B-B14F-4D97-AF65-F5344CB8AC3E}">
        <p14:creationId xmlns:p14="http://schemas.microsoft.com/office/powerpoint/2010/main" val="32185974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1083875" y="452255"/>
            <a:ext cx="3576620" cy="58477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1C1C1C"/>
                </a:solidFill>
                <a:effectLst/>
                <a:uLnTx/>
                <a:uFillTx/>
                <a:latin typeface="思源黑体 ExtraLight" panose="020B0200000000000000" pitchFamily="34" charset="-122"/>
                <a:ea typeface="思源黑体 ExtraLight" panose="020B0200000000000000" pitchFamily="34" charset="-122"/>
                <a:cs typeface="+mn-cs"/>
              </a:rPr>
              <a:t>Data improvement</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rgbClr val="1C1C1C"/>
            </a:solidFill>
          </a:ln>
          <a:effectLst/>
        </p:spPr>
        <p:style>
          <a:lnRef idx="2">
            <a:schemeClr val="accent1"/>
          </a:lnRef>
          <a:fillRef idx="0">
            <a:schemeClr val="accent1"/>
          </a:fillRef>
          <a:effectRef idx="1">
            <a:schemeClr val="accent1"/>
          </a:effectRef>
          <a:fontRef idx="minor">
            <a:schemeClr val="tx1"/>
          </a:fontRef>
        </p:style>
      </p:cxnSp>
      <p:sp>
        <p:nvSpPr>
          <p:cNvPr id="7" name="TextBox 8">
            <a:extLst>
              <a:ext uri="{FF2B5EF4-FFF2-40B4-BE49-F238E27FC236}">
                <a16:creationId xmlns:a16="http://schemas.microsoft.com/office/drawing/2014/main" id="{E9DAECE6-1733-8341-B22B-C278C62CC198}"/>
              </a:ext>
            </a:extLst>
          </p:cNvPr>
          <p:cNvSpPr txBox="1"/>
          <p:nvPr/>
        </p:nvSpPr>
        <p:spPr>
          <a:xfrm>
            <a:off x="1083873" y="1288976"/>
            <a:ext cx="4479111" cy="369332"/>
          </a:xfrm>
          <a:prstGeom prst="rect">
            <a:avLst/>
          </a:prstGeom>
          <a:noFill/>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weekday </a:t>
            </a:r>
            <a:r>
              <a:rPr kumimoji="1" lang="en-US" altLang="zh-CN" sz="1800" dirty="0">
                <a:solidFill>
                  <a:srgbClr val="FF7F01"/>
                </a:solidFill>
                <a:latin typeface="思源黑体 Medium" panose="020B0600000000000000" pitchFamily="34" charset="-122"/>
                <a:ea typeface="思源黑体 Medium" panose="020B0600000000000000" pitchFamily="34" charset="-122"/>
              </a:rPr>
              <a:t>I</a:t>
            </a:r>
            <a:r>
              <a:rPr kumimoji="1" lang="en-US" altLang="zh-CN" sz="1800" b="0" i="0" u="none" strike="noStrike" kern="1200" cap="none" spc="0" normalizeH="0" baseline="0" noProof="0" dirty="0" err="1">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mprovement</a:t>
            </a:r>
            <a:endParaRPr kumimoji="1" lang="en-US" altLang="zh-CN"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endParaRPr>
          </a:p>
        </p:txBody>
      </p:sp>
      <p:pic>
        <p:nvPicPr>
          <p:cNvPr id="9" name="图片 8" descr="/var/folders/58/kkjhqv3j7n164h70y1hhvxs80000gn/T/com.microsoft.Word/Content.MSO/455A0A57.tmp">
            <a:extLst>
              <a:ext uri="{FF2B5EF4-FFF2-40B4-BE49-F238E27FC236}">
                <a16:creationId xmlns:a16="http://schemas.microsoft.com/office/drawing/2014/main" id="{75D5AA85-F208-F342-A824-7B01C8EB40D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72015" y="1658308"/>
            <a:ext cx="3060513" cy="2201240"/>
          </a:xfrm>
          <a:prstGeom prst="rect">
            <a:avLst/>
          </a:prstGeom>
          <a:noFill/>
          <a:ln>
            <a:noFill/>
          </a:ln>
        </p:spPr>
      </p:pic>
      <p:pic>
        <p:nvPicPr>
          <p:cNvPr id="10" name="图片 9" descr="/var/folders/58/kkjhqv3j7n164h70y1hhvxs80000gn/T/com.microsoft.Word/Content.MSO/38497D7D.tmp">
            <a:extLst>
              <a:ext uri="{FF2B5EF4-FFF2-40B4-BE49-F238E27FC236}">
                <a16:creationId xmlns:a16="http://schemas.microsoft.com/office/drawing/2014/main" id="{044625CE-83A1-604C-969D-62B0F8D8E46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660495" y="1658308"/>
            <a:ext cx="3055206" cy="2197423"/>
          </a:xfrm>
          <a:prstGeom prst="rect">
            <a:avLst/>
          </a:prstGeom>
          <a:noFill/>
          <a:ln>
            <a:noFill/>
          </a:ln>
        </p:spPr>
      </p:pic>
      <p:pic>
        <p:nvPicPr>
          <p:cNvPr id="11" name="图片 10" descr="/var/folders/58/kkjhqv3j7n164h70y1hhvxs80000gn/T/com.microsoft.Word/Content.MSO/400E2993.tmp">
            <a:extLst>
              <a:ext uri="{FF2B5EF4-FFF2-40B4-BE49-F238E27FC236}">
                <a16:creationId xmlns:a16="http://schemas.microsoft.com/office/drawing/2014/main" id="{57E87AD0-91AC-DB4C-B8A3-7FF91896D47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72015" y="3855731"/>
            <a:ext cx="3060513" cy="2201240"/>
          </a:xfrm>
          <a:prstGeom prst="rect">
            <a:avLst/>
          </a:prstGeom>
          <a:noFill/>
          <a:ln>
            <a:noFill/>
          </a:ln>
        </p:spPr>
      </p:pic>
      <p:pic>
        <p:nvPicPr>
          <p:cNvPr id="13" name="图片 12" descr="/var/folders/58/kkjhqv3j7n164h70y1hhvxs80000gn/T/com.microsoft.Word/Content.MSO/AD8BAC19.tmp">
            <a:extLst>
              <a:ext uri="{FF2B5EF4-FFF2-40B4-BE49-F238E27FC236}">
                <a16:creationId xmlns:a16="http://schemas.microsoft.com/office/drawing/2014/main" id="{6C4CBB7E-1730-E94D-8254-0FE8CB0847E7}"/>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655188" y="3855731"/>
            <a:ext cx="3060513" cy="2201240"/>
          </a:xfrm>
          <a:prstGeom prst="rect">
            <a:avLst/>
          </a:prstGeom>
          <a:noFill/>
          <a:ln>
            <a:noFill/>
          </a:ln>
        </p:spPr>
      </p:pic>
    </p:spTree>
    <p:extLst>
      <p:ext uri="{BB962C8B-B14F-4D97-AF65-F5344CB8AC3E}">
        <p14:creationId xmlns:p14="http://schemas.microsoft.com/office/powerpoint/2010/main" val="141346872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83872" y="452255"/>
            <a:ext cx="1826141" cy="584775"/>
          </a:xfrm>
          <a:prstGeom prst="rect">
            <a:avLst/>
          </a:prstGeom>
        </p:spPr>
        <p:txBody>
          <a:bodyPr wrap="none">
            <a:spAutoFit/>
          </a:bodyPr>
          <a:lstStyle/>
          <a:p>
            <a:r>
              <a:rPr kumimoji="1" lang="en-US" altLang="zh-CN" sz="3200" dirty="0">
                <a:solidFill>
                  <a:schemeClr val="bg1">
                    <a:lumMod val="95000"/>
                  </a:schemeClr>
                </a:solidFill>
                <a:latin typeface="思源黑体 ExtraLight" panose="020B0200000000000000" pitchFamily="34" charset="-122"/>
                <a:ea typeface="思源黑体 ExtraLight" panose="020B0200000000000000" pitchFamily="34" charset="-122"/>
              </a:rPr>
              <a:t>Contents</a:t>
            </a:r>
          </a:p>
        </p:txBody>
      </p:sp>
      <p:sp>
        <p:nvSpPr>
          <p:cNvPr id="5" name="矩形 4"/>
          <p:cNvSpPr/>
          <p:nvPr/>
        </p:nvSpPr>
        <p:spPr>
          <a:xfrm>
            <a:off x="1083872" y="1505832"/>
            <a:ext cx="7750161" cy="2115644"/>
          </a:xfrm>
          <a:prstGeom prst="rect">
            <a:avLst/>
          </a:prstGeom>
        </p:spPr>
        <p:txBody>
          <a:bodyPr wrap="square">
            <a:spAutoFit/>
          </a:bodyPr>
          <a:lstStyle/>
          <a:p>
            <a:pPr marL="285750" indent="-285750">
              <a:lnSpc>
                <a:spcPct val="130000"/>
              </a:lnSpc>
              <a:spcAft>
                <a:spcPts val="1200"/>
              </a:spcAft>
              <a:buSzPct val="100000"/>
              <a:buFont typeface="Arial" panose="020B0604020202020204" pitchFamily="34" charset="0"/>
              <a:buChar char="•"/>
            </a:pPr>
            <a:r>
              <a:rPr lang="en-US" altLang="zh-CN" sz="2000" dirty="0">
                <a:solidFill>
                  <a:schemeClr val="bg1">
                    <a:lumMod val="95000"/>
                  </a:schemeClr>
                </a:solidFill>
                <a:latin typeface="思源黑体 Normal" panose="020B0400000000000000" pitchFamily="34" charset="-122"/>
                <a:ea typeface="思源黑体 Normal" panose="020B0400000000000000" pitchFamily="34" charset="-122"/>
              </a:rPr>
              <a:t>Data Analysis</a:t>
            </a:r>
          </a:p>
          <a:p>
            <a:pPr marL="285750" indent="-285750">
              <a:lnSpc>
                <a:spcPct val="130000"/>
              </a:lnSpc>
              <a:spcAft>
                <a:spcPts val="1200"/>
              </a:spcAft>
              <a:buSzPct val="100000"/>
              <a:buFont typeface="Arial" panose="020B0604020202020204" pitchFamily="34" charset="0"/>
              <a:buChar char="•"/>
            </a:pPr>
            <a:r>
              <a:rPr lang="en-US" altLang="zh-CN" sz="2000" dirty="0">
                <a:solidFill>
                  <a:schemeClr val="bg1">
                    <a:lumMod val="95000"/>
                  </a:schemeClr>
                </a:solidFill>
                <a:latin typeface="思源黑体 Normal" panose="020B0400000000000000" pitchFamily="34" charset="-122"/>
                <a:ea typeface="思源黑体 Normal" panose="020B0400000000000000" pitchFamily="34" charset="-122"/>
              </a:rPr>
              <a:t>Preprocessing</a:t>
            </a:r>
          </a:p>
          <a:p>
            <a:pPr marL="285750" indent="-285750">
              <a:lnSpc>
                <a:spcPct val="130000"/>
              </a:lnSpc>
              <a:spcAft>
                <a:spcPts val="1200"/>
              </a:spcAft>
              <a:buSzPct val="100000"/>
              <a:buFont typeface="Arial" panose="020B0604020202020204" pitchFamily="34" charset="0"/>
              <a:buChar char="•"/>
            </a:pPr>
            <a:r>
              <a:rPr lang="en-US" altLang="zh-CN" sz="2000" dirty="0">
                <a:solidFill>
                  <a:schemeClr val="bg1">
                    <a:lumMod val="95000"/>
                  </a:schemeClr>
                </a:solidFill>
                <a:latin typeface="思源黑体 Normal" panose="020B0400000000000000" pitchFamily="34" charset="-122"/>
                <a:ea typeface="思源黑体 Normal" panose="020B0400000000000000" pitchFamily="34" charset="-122"/>
              </a:rPr>
              <a:t>Training</a:t>
            </a:r>
          </a:p>
          <a:p>
            <a:pPr marL="285750" indent="-285750">
              <a:lnSpc>
                <a:spcPct val="130000"/>
              </a:lnSpc>
              <a:spcAft>
                <a:spcPts val="1200"/>
              </a:spcAft>
              <a:buSzPct val="100000"/>
              <a:buFont typeface="Arial" panose="020B0604020202020204" pitchFamily="34" charset="0"/>
              <a:buChar char="•"/>
            </a:pPr>
            <a:r>
              <a:rPr lang="en-US" altLang="zh-CN" sz="2000" dirty="0">
                <a:solidFill>
                  <a:schemeClr val="bg1">
                    <a:lumMod val="95000"/>
                  </a:schemeClr>
                </a:solidFill>
                <a:latin typeface="思源黑体 Normal" panose="020B0400000000000000" pitchFamily="34" charset="-122"/>
                <a:ea typeface="思源黑体 Normal" panose="020B0400000000000000" pitchFamily="34" charset="-122"/>
              </a:rPr>
              <a:t>Improvement</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76888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1083875" y="452255"/>
            <a:ext cx="3576620" cy="58477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1C1C1C"/>
                </a:solidFill>
                <a:effectLst/>
                <a:uLnTx/>
                <a:uFillTx/>
                <a:latin typeface="思源黑体 ExtraLight" panose="020B0200000000000000" pitchFamily="34" charset="-122"/>
                <a:ea typeface="思源黑体 ExtraLight" panose="020B0200000000000000" pitchFamily="34" charset="-122"/>
                <a:cs typeface="+mn-cs"/>
              </a:rPr>
              <a:t>Data improvement</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rgbClr val="1C1C1C"/>
            </a:solidFill>
          </a:ln>
          <a:effectLst/>
        </p:spPr>
        <p:style>
          <a:lnRef idx="2">
            <a:schemeClr val="accent1"/>
          </a:lnRef>
          <a:fillRef idx="0">
            <a:schemeClr val="accent1"/>
          </a:fillRef>
          <a:effectRef idx="1">
            <a:schemeClr val="accent1"/>
          </a:effectRef>
          <a:fontRef idx="minor">
            <a:schemeClr val="tx1"/>
          </a:fontRef>
        </p:style>
      </p:cxnSp>
      <p:sp>
        <p:nvSpPr>
          <p:cNvPr id="7" name="TextBox 8">
            <a:extLst>
              <a:ext uri="{FF2B5EF4-FFF2-40B4-BE49-F238E27FC236}">
                <a16:creationId xmlns:a16="http://schemas.microsoft.com/office/drawing/2014/main" id="{E9DAECE6-1733-8341-B22B-C278C62CC198}"/>
              </a:ext>
            </a:extLst>
          </p:cNvPr>
          <p:cNvSpPr txBox="1"/>
          <p:nvPr/>
        </p:nvSpPr>
        <p:spPr>
          <a:xfrm>
            <a:off x="1083873" y="1288976"/>
            <a:ext cx="4479111" cy="369332"/>
          </a:xfrm>
          <a:prstGeom prst="rect">
            <a:avLst/>
          </a:prstGeom>
          <a:noFill/>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err="1">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start_time</a:t>
            </a:r>
            <a:r>
              <a:rPr kumimoji="1" lang="en-US" altLang="zh-CN"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 Improvement</a:t>
            </a:r>
          </a:p>
        </p:txBody>
      </p:sp>
      <p:pic>
        <p:nvPicPr>
          <p:cNvPr id="12" name="图片 11" descr="/var/folders/58/kkjhqv3j7n164h70y1hhvxs80000gn/T/com.microsoft.Word/Content.MSO/6C6CC0B1.tmp">
            <a:extLst>
              <a:ext uri="{FF2B5EF4-FFF2-40B4-BE49-F238E27FC236}">
                <a16:creationId xmlns:a16="http://schemas.microsoft.com/office/drawing/2014/main" id="{9CD327F0-660A-0741-9CDC-348FCB56FC6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3873" y="1658308"/>
            <a:ext cx="4834838" cy="3278434"/>
          </a:xfrm>
          <a:prstGeom prst="rect">
            <a:avLst/>
          </a:prstGeom>
          <a:noFill/>
          <a:ln>
            <a:noFill/>
          </a:ln>
        </p:spPr>
      </p:pic>
      <p:pic>
        <p:nvPicPr>
          <p:cNvPr id="2" name="Picture 1">
            <a:extLst>
              <a:ext uri="{FF2B5EF4-FFF2-40B4-BE49-F238E27FC236}">
                <a16:creationId xmlns:a16="http://schemas.microsoft.com/office/drawing/2014/main" id="{D96A667A-F293-6B42-AA74-677FFD6D8DC9}"/>
              </a:ext>
            </a:extLst>
          </p:cNvPr>
          <p:cNvPicPr>
            <a:picLocks noChangeAspect="1"/>
          </p:cNvPicPr>
          <p:nvPr/>
        </p:nvPicPr>
        <p:blipFill>
          <a:blip r:embed="rId4"/>
          <a:stretch>
            <a:fillRect/>
          </a:stretch>
        </p:blipFill>
        <p:spPr>
          <a:xfrm>
            <a:off x="942439" y="4936742"/>
            <a:ext cx="6638979" cy="1112351"/>
          </a:xfrm>
          <a:prstGeom prst="rect">
            <a:avLst/>
          </a:prstGeom>
        </p:spPr>
      </p:pic>
    </p:spTree>
    <p:extLst>
      <p:ext uri="{BB962C8B-B14F-4D97-AF65-F5344CB8AC3E}">
        <p14:creationId xmlns:p14="http://schemas.microsoft.com/office/powerpoint/2010/main" val="365180894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1083875" y="452255"/>
            <a:ext cx="3576620" cy="58477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1C1C1C"/>
                </a:solidFill>
                <a:effectLst/>
                <a:uLnTx/>
                <a:uFillTx/>
                <a:latin typeface="思源黑体 ExtraLight" panose="020B0200000000000000" pitchFamily="34" charset="-122"/>
                <a:ea typeface="思源黑体 ExtraLight" panose="020B0200000000000000" pitchFamily="34" charset="-122"/>
                <a:cs typeface="+mn-cs"/>
              </a:rPr>
              <a:t>Data improvement</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rgbClr val="1C1C1C"/>
            </a:solidFill>
          </a:ln>
          <a:effectLst/>
        </p:spPr>
        <p:style>
          <a:lnRef idx="2">
            <a:schemeClr val="accent1"/>
          </a:lnRef>
          <a:fillRef idx="0">
            <a:schemeClr val="accent1"/>
          </a:fillRef>
          <a:effectRef idx="1">
            <a:schemeClr val="accent1"/>
          </a:effectRef>
          <a:fontRef idx="minor">
            <a:schemeClr val="tx1"/>
          </a:fontRef>
        </p:style>
      </p:cxnSp>
      <p:sp>
        <p:nvSpPr>
          <p:cNvPr id="7" name="TextBox 8">
            <a:extLst>
              <a:ext uri="{FF2B5EF4-FFF2-40B4-BE49-F238E27FC236}">
                <a16:creationId xmlns:a16="http://schemas.microsoft.com/office/drawing/2014/main" id="{E9DAECE6-1733-8341-B22B-C278C62CC198}"/>
              </a:ext>
            </a:extLst>
          </p:cNvPr>
          <p:cNvSpPr txBox="1"/>
          <p:nvPr/>
        </p:nvSpPr>
        <p:spPr>
          <a:xfrm>
            <a:off x="1083873" y="1288976"/>
            <a:ext cx="4479111" cy="369332"/>
          </a:xfrm>
          <a:prstGeom prst="rect">
            <a:avLst/>
          </a:prstGeom>
          <a:noFill/>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err="1">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tripduration</a:t>
            </a:r>
            <a:r>
              <a:rPr kumimoji="1" lang="en-US" altLang="zh-CN"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 Improvement</a:t>
            </a:r>
          </a:p>
        </p:txBody>
      </p:sp>
      <p:pic>
        <p:nvPicPr>
          <p:cNvPr id="8" name="图片 7" descr="/var/folders/58/kkjhqv3j7n164h70y1hhvxs80000gn/T/com.microsoft.Word/Content.MSO/210F5723.tmp">
            <a:extLst>
              <a:ext uri="{FF2B5EF4-FFF2-40B4-BE49-F238E27FC236}">
                <a16:creationId xmlns:a16="http://schemas.microsoft.com/office/drawing/2014/main" id="{A7168136-E6A1-8B4A-BFB0-1D4DADF6BCF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3873" y="1658308"/>
            <a:ext cx="5199969" cy="3296807"/>
          </a:xfrm>
          <a:prstGeom prst="rect">
            <a:avLst/>
          </a:prstGeom>
          <a:noFill/>
          <a:ln>
            <a:noFill/>
          </a:ln>
        </p:spPr>
      </p:pic>
      <p:sp>
        <p:nvSpPr>
          <p:cNvPr id="9" name="矩形 8">
            <a:extLst>
              <a:ext uri="{FF2B5EF4-FFF2-40B4-BE49-F238E27FC236}">
                <a16:creationId xmlns:a16="http://schemas.microsoft.com/office/drawing/2014/main" id="{FD1954AE-32B7-9642-8845-D54E92404479}"/>
              </a:ext>
            </a:extLst>
          </p:cNvPr>
          <p:cNvSpPr/>
          <p:nvPr/>
        </p:nvSpPr>
        <p:spPr>
          <a:xfrm>
            <a:off x="1700562" y="5010240"/>
            <a:ext cx="8570489" cy="381386"/>
          </a:xfrm>
          <a:prstGeom prst="rect">
            <a:avLst/>
          </a:prstGeom>
        </p:spPr>
        <p:txBody>
          <a:bodyPr wrap="square">
            <a:spAutoFit/>
          </a:bodyPr>
          <a:lstStyle/>
          <a:p>
            <a:pPr marL="0" marR="0" lvl="0" indent="0" algn="l" defTabSz="609630" rtl="0" eaLnBrk="1" fontAlgn="auto" latinLnBrk="0" hangingPunct="1">
              <a:lnSpc>
                <a:spcPct val="130000"/>
              </a:lnSpc>
              <a:spcBef>
                <a:spcPts val="0"/>
              </a:spcBef>
              <a:spcAft>
                <a:spcPts val="1200"/>
              </a:spcAft>
              <a:buClrTx/>
              <a:buSzTx/>
              <a:buFontTx/>
              <a:buNone/>
              <a:tabLst/>
              <a:defRPr/>
            </a:pP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Delete samples with </a:t>
            </a:r>
            <a:r>
              <a:rPr kumimoji="0" lang="en-US" altLang="zh-CN" sz="1600" b="0" i="0" u="none" strike="noStrike" kern="1200" cap="none" spc="0" normalizeH="0" baseline="0" noProof="0" dirty="0" err="1">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tripduration</a:t>
            </a: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 &gt; 600 mins</a:t>
            </a:r>
          </a:p>
        </p:txBody>
      </p:sp>
      <p:sp>
        <p:nvSpPr>
          <p:cNvPr id="10" name="矩形 9">
            <a:extLst>
              <a:ext uri="{FF2B5EF4-FFF2-40B4-BE49-F238E27FC236}">
                <a16:creationId xmlns:a16="http://schemas.microsoft.com/office/drawing/2014/main" id="{DF8B9A5E-CA39-5D45-8C0A-09D4C8D9ADDA}"/>
              </a:ext>
            </a:extLst>
          </p:cNvPr>
          <p:cNvSpPr/>
          <p:nvPr/>
        </p:nvSpPr>
        <p:spPr>
          <a:xfrm>
            <a:off x="1700562" y="5734877"/>
            <a:ext cx="8570489" cy="381386"/>
          </a:xfrm>
          <a:prstGeom prst="rect">
            <a:avLst/>
          </a:prstGeom>
        </p:spPr>
        <p:txBody>
          <a:bodyPr wrap="square">
            <a:spAutoFit/>
          </a:bodyPr>
          <a:lstStyle/>
          <a:p>
            <a:pPr marL="0" marR="0" lvl="0" indent="0" algn="l" defTabSz="609630" rtl="0" eaLnBrk="1" fontAlgn="auto" latinLnBrk="0" hangingPunct="1">
              <a:lnSpc>
                <a:spcPct val="130000"/>
              </a:lnSpc>
              <a:spcBef>
                <a:spcPts val="0"/>
              </a:spcBef>
              <a:spcAft>
                <a:spcPts val="1200"/>
              </a:spcAft>
              <a:buClrTx/>
              <a:buSzTx/>
              <a:buFontTx/>
              <a:buNone/>
              <a:tabLst/>
              <a:defRPr/>
            </a:pP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Delete samples with </a:t>
            </a:r>
            <a:r>
              <a:rPr kumimoji="0" lang="en-US" altLang="zh-CN" sz="1600" b="0" i="0" u="none" strike="noStrike" kern="1200" cap="none" spc="0" normalizeH="0" baseline="0" noProof="0" dirty="0" err="1">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tripduration</a:t>
            </a: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 &gt; 10000 mins</a:t>
            </a:r>
          </a:p>
        </p:txBody>
      </p:sp>
      <p:cxnSp>
        <p:nvCxnSpPr>
          <p:cNvPr id="3" name="直线箭头连接符 2">
            <a:extLst>
              <a:ext uri="{FF2B5EF4-FFF2-40B4-BE49-F238E27FC236}">
                <a16:creationId xmlns:a16="http://schemas.microsoft.com/office/drawing/2014/main" id="{EB47FDD0-84B4-764B-8317-6563B9E613CC}"/>
              </a:ext>
            </a:extLst>
          </p:cNvPr>
          <p:cNvCxnSpPr/>
          <p:nvPr/>
        </p:nvCxnSpPr>
        <p:spPr>
          <a:xfrm>
            <a:off x="3718181" y="5391626"/>
            <a:ext cx="0" cy="343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771091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1083875" y="452255"/>
            <a:ext cx="3576620" cy="58477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1C1C1C"/>
                </a:solidFill>
                <a:effectLst/>
                <a:uLnTx/>
                <a:uFillTx/>
                <a:latin typeface="思源黑体 ExtraLight" panose="020B0200000000000000" pitchFamily="34" charset="-122"/>
                <a:ea typeface="思源黑体 ExtraLight" panose="020B0200000000000000" pitchFamily="34" charset="-122"/>
                <a:cs typeface="+mn-cs"/>
              </a:rPr>
              <a:t>Data improvement</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rgbClr val="1C1C1C"/>
            </a:solidFill>
          </a:ln>
          <a:effectLst/>
        </p:spPr>
        <p:style>
          <a:lnRef idx="2">
            <a:schemeClr val="accent1"/>
          </a:lnRef>
          <a:fillRef idx="0">
            <a:schemeClr val="accent1"/>
          </a:fillRef>
          <a:effectRef idx="1">
            <a:schemeClr val="accent1"/>
          </a:effectRef>
          <a:fontRef idx="minor">
            <a:schemeClr val="tx1"/>
          </a:fontRef>
        </p:style>
      </p:cxnSp>
      <p:sp>
        <p:nvSpPr>
          <p:cNvPr id="7" name="TextBox 8">
            <a:extLst>
              <a:ext uri="{FF2B5EF4-FFF2-40B4-BE49-F238E27FC236}">
                <a16:creationId xmlns:a16="http://schemas.microsoft.com/office/drawing/2014/main" id="{E9DAECE6-1733-8341-B22B-C278C62CC198}"/>
              </a:ext>
            </a:extLst>
          </p:cNvPr>
          <p:cNvSpPr txBox="1"/>
          <p:nvPr/>
        </p:nvSpPr>
        <p:spPr>
          <a:xfrm>
            <a:off x="1083873" y="1288976"/>
            <a:ext cx="4479111" cy="369332"/>
          </a:xfrm>
          <a:prstGeom prst="rect">
            <a:avLst/>
          </a:prstGeom>
          <a:noFill/>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age Improvement</a:t>
            </a:r>
          </a:p>
        </p:txBody>
      </p:sp>
      <p:pic>
        <p:nvPicPr>
          <p:cNvPr id="9" name="图片 8" descr="/var/folders/58/kkjhqv3j7n164h70y1hhvxs80000gn/T/com.microsoft.Word/Content.MSO/8B328029.tmp">
            <a:extLst>
              <a:ext uri="{FF2B5EF4-FFF2-40B4-BE49-F238E27FC236}">
                <a16:creationId xmlns:a16="http://schemas.microsoft.com/office/drawing/2014/main" id="{2DD0E838-21BE-9F47-9AD4-CF8BCC02648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1442" y="1910254"/>
            <a:ext cx="3643139" cy="2470360"/>
          </a:xfrm>
          <a:prstGeom prst="rect">
            <a:avLst/>
          </a:prstGeom>
          <a:noFill/>
          <a:ln>
            <a:noFill/>
          </a:ln>
        </p:spPr>
      </p:pic>
      <p:pic>
        <p:nvPicPr>
          <p:cNvPr id="2" name="图片 1">
            <a:extLst>
              <a:ext uri="{FF2B5EF4-FFF2-40B4-BE49-F238E27FC236}">
                <a16:creationId xmlns:a16="http://schemas.microsoft.com/office/drawing/2014/main" id="{043E2C65-E502-4D4E-A21C-25201AEE6444}"/>
              </a:ext>
            </a:extLst>
          </p:cNvPr>
          <p:cNvPicPr>
            <a:picLocks noChangeAspect="1"/>
          </p:cNvPicPr>
          <p:nvPr/>
        </p:nvPicPr>
        <p:blipFill>
          <a:blip r:embed="rId4"/>
          <a:stretch>
            <a:fillRect/>
          </a:stretch>
        </p:blipFill>
        <p:spPr>
          <a:xfrm>
            <a:off x="4803256" y="4260050"/>
            <a:ext cx="3621775" cy="2451100"/>
          </a:xfrm>
          <a:prstGeom prst="rect">
            <a:avLst/>
          </a:prstGeom>
        </p:spPr>
      </p:pic>
      <p:cxnSp>
        <p:nvCxnSpPr>
          <p:cNvPr id="5" name="直线箭头连接符 4">
            <a:extLst>
              <a:ext uri="{FF2B5EF4-FFF2-40B4-BE49-F238E27FC236}">
                <a16:creationId xmlns:a16="http://schemas.microsoft.com/office/drawing/2014/main" id="{609D5189-6FB0-214D-9B09-73387A9464C3}"/>
              </a:ext>
            </a:extLst>
          </p:cNvPr>
          <p:cNvCxnSpPr/>
          <p:nvPr/>
        </p:nvCxnSpPr>
        <p:spPr>
          <a:xfrm>
            <a:off x="4064581" y="3678865"/>
            <a:ext cx="1145372" cy="581185"/>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 name="矩形 8">
            <a:extLst>
              <a:ext uri="{FF2B5EF4-FFF2-40B4-BE49-F238E27FC236}">
                <a16:creationId xmlns:a16="http://schemas.microsoft.com/office/drawing/2014/main" id="{5F4623FE-FCF2-FA47-A9C1-F89A70B7FF3A}"/>
              </a:ext>
            </a:extLst>
          </p:cNvPr>
          <p:cNvSpPr/>
          <p:nvPr/>
        </p:nvSpPr>
        <p:spPr>
          <a:xfrm>
            <a:off x="4660495" y="3328128"/>
            <a:ext cx="3319194" cy="701474"/>
          </a:xfrm>
          <a:prstGeom prst="rect">
            <a:avLst/>
          </a:prstGeom>
        </p:spPr>
        <p:txBody>
          <a:bodyPr wrap="square">
            <a:spAutoFit/>
          </a:bodyPr>
          <a:lstStyle/>
          <a:p>
            <a:pPr marL="0" marR="0" lvl="0" indent="0" algn="l" defTabSz="609630" rtl="0" eaLnBrk="1" fontAlgn="auto" latinLnBrk="0" hangingPunct="1">
              <a:lnSpc>
                <a:spcPct val="130000"/>
              </a:lnSpc>
              <a:spcBef>
                <a:spcPts val="0"/>
              </a:spcBef>
              <a:buClrTx/>
              <a:buSzTx/>
              <a:buFontTx/>
              <a:buNone/>
              <a:tabLst/>
              <a:defRPr/>
            </a:pPr>
            <a:r>
              <a:rPr lang="en-US" altLang="zh-CN" sz="1600" dirty="0">
                <a:solidFill>
                  <a:srgbClr val="1C1C1C"/>
                </a:solidFill>
                <a:latin typeface="思源黑体 Normal" panose="020B0400000000000000" pitchFamily="34" charset="-122"/>
                <a:ea typeface="思源黑体 Normal" panose="020B0400000000000000" pitchFamily="34" charset="-122"/>
              </a:rPr>
              <a:t>Set age 0 to 5 or 6 by </a:t>
            </a:r>
            <a:r>
              <a:rPr lang="en-US" altLang="zh-CN" sz="1600" dirty="0" err="1">
                <a:solidFill>
                  <a:srgbClr val="1C1C1C"/>
                </a:solidFill>
                <a:latin typeface="思源黑体 Normal" panose="020B0400000000000000" pitchFamily="34" charset="-122"/>
                <a:ea typeface="思源黑体 Normal" panose="020B0400000000000000" pitchFamily="34" charset="-122"/>
              </a:rPr>
              <a:t>portionally</a:t>
            </a:r>
            <a:endParaRPr lang="en-US" altLang="zh-CN" sz="1600" dirty="0">
              <a:solidFill>
                <a:srgbClr val="1C1C1C"/>
              </a:solidFill>
              <a:latin typeface="思源黑体 Normal" panose="020B0400000000000000" pitchFamily="34" charset="-122"/>
              <a:ea typeface="思源黑体 Normal" panose="020B0400000000000000" pitchFamily="34" charset="-122"/>
            </a:endParaRPr>
          </a:p>
          <a:p>
            <a:pPr marL="0" marR="0" lvl="0" indent="0" algn="l" defTabSz="609630" rtl="0" eaLnBrk="1" fontAlgn="auto" latinLnBrk="0" hangingPunct="1">
              <a:lnSpc>
                <a:spcPct val="130000"/>
              </a:lnSpc>
              <a:spcBef>
                <a:spcPts val="0"/>
              </a:spcBef>
              <a:buClrTx/>
              <a:buSzTx/>
              <a:buFontTx/>
              <a:buNone/>
              <a:tabLst/>
              <a:defRPr/>
            </a:pP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Probability: 5(60%), 6(40%)</a:t>
            </a:r>
          </a:p>
        </p:txBody>
      </p:sp>
    </p:spTree>
    <p:extLst>
      <p:ext uri="{BB962C8B-B14F-4D97-AF65-F5344CB8AC3E}">
        <p14:creationId xmlns:p14="http://schemas.microsoft.com/office/powerpoint/2010/main" val="381532083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1083875" y="452255"/>
            <a:ext cx="3576620" cy="58477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1C1C1C"/>
                </a:solidFill>
                <a:effectLst/>
                <a:uLnTx/>
                <a:uFillTx/>
                <a:latin typeface="思源黑体 ExtraLight" panose="020B0200000000000000" pitchFamily="34" charset="-122"/>
                <a:ea typeface="思源黑体 ExtraLight" panose="020B0200000000000000" pitchFamily="34" charset="-122"/>
                <a:cs typeface="+mn-cs"/>
              </a:rPr>
              <a:t>Data improvement</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rgbClr val="1C1C1C"/>
            </a:solidFill>
          </a:ln>
          <a:effectLst/>
        </p:spPr>
        <p:style>
          <a:lnRef idx="2">
            <a:schemeClr val="accent1"/>
          </a:lnRef>
          <a:fillRef idx="0">
            <a:schemeClr val="accent1"/>
          </a:fillRef>
          <a:effectRef idx="1">
            <a:schemeClr val="accent1"/>
          </a:effectRef>
          <a:fontRef idx="minor">
            <a:schemeClr val="tx1"/>
          </a:fontRef>
        </p:style>
      </p:cxnSp>
      <p:sp>
        <p:nvSpPr>
          <p:cNvPr id="7" name="TextBox 8">
            <a:extLst>
              <a:ext uri="{FF2B5EF4-FFF2-40B4-BE49-F238E27FC236}">
                <a16:creationId xmlns:a16="http://schemas.microsoft.com/office/drawing/2014/main" id="{E9DAECE6-1733-8341-B22B-C278C62CC198}"/>
              </a:ext>
            </a:extLst>
          </p:cNvPr>
          <p:cNvSpPr txBox="1"/>
          <p:nvPr/>
        </p:nvSpPr>
        <p:spPr>
          <a:xfrm>
            <a:off x="942439" y="1407994"/>
            <a:ext cx="4479111" cy="369332"/>
          </a:xfrm>
          <a:prstGeom prst="rect">
            <a:avLst/>
          </a:prstGeom>
          <a:noFill/>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1800" dirty="0">
                <a:solidFill>
                  <a:srgbClr val="FF7F01"/>
                </a:solidFill>
                <a:latin typeface="思源黑体 Medium" panose="020B0600000000000000" pitchFamily="34" charset="-122"/>
                <a:ea typeface="思源黑体 Medium" panose="020B0600000000000000" pitchFamily="34" charset="-122"/>
              </a:rPr>
              <a:t>C</a:t>
            </a:r>
            <a:r>
              <a:rPr kumimoji="1" lang="en-US" altLang="zh-CN" sz="1800" b="0" i="0" u="none" strike="noStrike" kern="1200" cap="none" spc="0" normalizeH="0" baseline="0" noProof="0" dirty="0" err="1">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opy</a:t>
            </a:r>
            <a:r>
              <a:rPr kumimoji="1" lang="en-US" altLang="zh-CN"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 </a:t>
            </a:r>
            <a:r>
              <a:rPr kumimoji="1" lang="en-US" altLang="zh-CN" sz="1800" dirty="0">
                <a:solidFill>
                  <a:srgbClr val="FF7F01"/>
                </a:solidFill>
                <a:latin typeface="思源黑体 Medium" panose="020B0600000000000000" pitchFamily="34" charset="-122"/>
                <a:ea typeface="思源黑体 Medium" panose="020B0600000000000000" pitchFamily="34" charset="-122"/>
              </a:rPr>
              <a:t>A</a:t>
            </a:r>
            <a:r>
              <a:rPr kumimoji="1" lang="en-US" altLang="zh-CN" sz="1800" b="0" i="0" u="none" strike="noStrike" kern="1200" cap="none" spc="0" normalizeH="0" baseline="0" noProof="0" dirty="0" err="1">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ttribute</a:t>
            </a:r>
            <a:endParaRPr kumimoji="1" lang="en-US" altLang="zh-CN"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endParaRPr>
          </a:p>
        </p:txBody>
      </p:sp>
      <p:sp>
        <p:nvSpPr>
          <p:cNvPr id="8" name="矩形 7">
            <a:extLst>
              <a:ext uri="{FF2B5EF4-FFF2-40B4-BE49-F238E27FC236}">
                <a16:creationId xmlns:a16="http://schemas.microsoft.com/office/drawing/2014/main" id="{F8DBCEAA-6366-6D47-A5D7-EB7B9C8BC66E}"/>
              </a:ext>
            </a:extLst>
          </p:cNvPr>
          <p:cNvSpPr/>
          <p:nvPr/>
        </p:nvSpPr>
        <p:spPr>
          <a:xfrm>
            <a:off x="942439" y="1800576"/>
            <a:ext cx="8570489" cy="1175450"/>
          </a:xfrm>
          <a:prstGeom prst="rect">
            <a:avLst/>
          </a:prstGeom>
        </p:spPr>
        <p:txBody>
          <a:bodyPr wrap="square">
            <a:spAutoFit/>
          </a:bodyPr>
          <a:lstStyle/>
          <a:p>
            <a:pPr marL="0" marR="0" lvl="0" indent="0" algn="l" defTabSz="609630" rtl="0" eaLnBrk="1" fontAlgn="auto" latinLnBrk="0" hangingPunct="1">
              <a:lnSpc>
                <a:spcPct val="130000"/>
              </a:lnSpc>
              <a:spcBef>
                <a:spcPts val="0"/>
              </a:spcBef>
              <a:spcAft>
                <a:spcPts val="600"/>
              </a:spcAft>
              <a:buClrTx/>
              <a:buSzTx/>
              <a:buFontTx/>
              <a:buNone/>
              <a:tabLst/>
              <a:defRPr/>
            </a:pP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And we think that some attributes may have more weight than others. </a:t>
            </a:r>
          </a:p>
          <a:p>
            <a:pPr marL="0" marR="0" lvl="0" indent="0" algn="l" defTabSz="609630" rtl="0" eaLnBrk="1" fontAlgn="auto" latinLnBrk="0" hangingPunct="1">
              <a:lnSpc>
                <a:spcPct val="130000"/>
              </a:lnSpc>
              <a:spcBef>
                <a:spcPts val="0"/>
              </a:spcBef>
              <a:spcAft>
                <a:spcPts val="600"/>
              </a:spcAft>
              <a:buClrTx/>
              <a:buSzTx/>
              <a:buFontTx/>
              <a:buNone/>
              <a:tabLst/>
              <a:defRPr/>
            </a:pP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Through the experiment, we finally decide to copy some of the attributes again.</a:t>
            </a:r>
          </a:p>
          <a:p>
            <a:pPr marL="0" marR="0" lvl="0" indent="0" algn="l" defTabSz="609630" rtl="0" eaLnBrk="1" fontAlgn="auto" latinLnBrk="0" hangingPunct="1">
              <a:lnSpc>
                <a:spcPct val="130000"/>
              </a:lnSpc>
              <a:spcBef>
                <a:spcPts val="0"/>
              </a:spcBef>
              <a:spcAft>
                <a:spcPts val="1200"/>
              </a:spcAft>
              <a:buClrTx/>
              <a:buSzTx/>
              <a:buFontTx/>
              <a:buNone/>
              <a:tabLst/>
              <a:defRPr/>
            </a:pPr>
            <a:endPar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endParaRPr>
          </a:p>
        </p:txBody>
      </p:sp>
      <p:sp>
        <p:nvSpPr>
          <p:cNvPr id="10" name="TextBox 8">
            <a:extLst>
              <a:ext uri="{FF2B5EF4-FFF2-40B4-BE49-F238E27FC236}">
                <a16:creationId xmlns:a16="http://schemas.microsoft.com/office/drawing/2014/main" id="{74EAFD5B-8208-6E48-AAA5-B6B9AF1EF90F}"/>
              </a:ext>
            </a:extLst>
          </p:cNvPr>
          <p:cNvSpPr txBox="1"/>
          <p:nvPr/>
        </p:nvSpPr>
        <p:spPr>
          <a:xfrm>
            <a:off x="942439" y="2976026"/>
            <a:ext cx="4479111" cy="369332"/>
          </a:xfrm>
          <a:prstGeom prst="rect">
            <a:avLst/>
          </a:prstGeom>
          <a:noFill/>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1800" dirty="0">
                <a:solidFill>
                  <a:srgbClr val="FF7F01"/>
                </a:solidFill>
                <a:latin typeface="思源黑体 Medium" panose="020B0600000000000000" pitchFamily="34" charset="-122"/>
                <a:ea typeface="思源黑体 Medium" panose="020B0600000000000000" pitchFamily="34" charset="-122"/>
              </a:rPr>
              <a:t>F</a:t>
            </a:r>
            <a:r>
              <a:rPr kumimoji="1" lang="en-US" altLang="zh-CN" sz="1800" b="0" i="0" u="none" strike="noStrike" kern="1200" cap="none" spc="0" normalizeH="0" baseline="0" noProof="0" dirty="0" err="1">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inal</a:t>
            </a:r>
            <a:r>
              <a:rPr kumimoji="1" lang="en-US" altLang="zh-CN"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 </a:t>
            </a:r>
            <a:r>
              <a:rPr kumimoji="1" lang="en-US" altLang="zh-CN" sz="1800" dirty="0">
                <a:solidFill>
                  <a:srgbClr val="FF7F01"/>
                </a:solidFill>
                <a:latin typeface="思源黑体 Medium" panose="020B0600000000000000" pitchFamily="34" charset="-122"/>
                <a:ea typeface="思源黑体 Medium" panose="020B0600000000000000" pitchFamily="34" charset="-122"/>
              </a:rPr>
              <a:t>D</a:t>
            </a:r>
            <a:r>
              <a:rPr kumimoji="1" lang="en-US" altLang="zh-CN" sz="1800" b="0" i="0" u="none" strike="noStrike" kern="1200" cap="none" spc="0" normalizeH="0" baseline="0" noProof="0" dirty="0" err="1">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ata</a:t>
            </a:r>
            <a:endParaRPr kumimoji="1" lang="en-US" altLang="zh-CN"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endParaRPr>
          </a:p>
        </p:txBody>
      </p:sp>
      <p:pic>
        <p:nvPicPr>
          <p:cNvPr id="11" name="图片 10">
            <a:extLst>
              <a:ext uri="{FF2B5EF4-FFF2-40B4-BE49-F238E27FC236}">
                <a16:creationId xmlns:a16="http://schemas.microsoft.com/office/drawing/2014/main" id="{B54A0F96-6F41-0C46-856C-65F351EB1DF1}"/>
              </a:ext>
            </a:extLst>
          </p:cNvPr>
          <p:cNvPicPr/>
          <p:nvPr/>
        </p:nvPicPr>
        <p:blipFill>
          <a:blip r:embed="rId3"/>
          <a:stretch>
            <a:fillRect/>
          </a:stretch>
        </p:blipFill>
        <p:spPr>
          <a:xfrm>
            <a:off x="942439" y="3373052"/>
            <a:ext cx="7910272" cy="1148419"/>
          </a:xfrm>
          <a:prstGeom prst="rect">
            <a:avLst/>
          </a:prstGeom>
        </p:spPr>
      </p:pic>
    </p:spTree>
    <p:extLst>
      <p:ext uri="{BB962C8B-B14F-4D97-AF65-F5344CB8AC3E}">
        <p14:creationId xmlns:p14="http://schemas.microsoft.com/office/powerpoint/2010/main" val="15028788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1083875" y="452255"/>
            <a:ext cx="3576620" cy="58477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1C1C1C"/>
                </a:solidFill>
                <a:effectLst/>
                <a:uLnTx/>
                <a:uFillTx/>
                <a:latin typeface="思源黑体 ExtraLight" panose="020B0200000000000000" pitchFamily="34" charset="-122"/>
                <a:ea typeface="思源黑体 ExtraLight" panose="020B0200000000000000" pitchFamily="34" charset="-122"/>
                <a:cs typeface="+mn-cs"/>
              </a:rPr>
              <a:t>Data improvement</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rgbClr val="1C1C1C"/>
            </a:solidFill>
          </a:ln>
          <a:effectLst/>
        </p:spPr>
        <p:style>
          <a:lnRef idx="2">
            <a:schemeClr val="accent1"/>
          </a:lnRef>
          <a:fillRef idx="0">
            <a:schemeClr val="accent1"/>
          </a:fillRef>
          <a:effectRef idx="1">
            <a:schemeClr val="accent1"/>
          </a:effectRef>
          <a:fontRef idx="minor">
            <a:schemeClr val="tx1"/>
          </a:fontRef>
        </p:style>
      </p:cxnSp>
      <p:cxnSp>
        <p:nvCxnSpPr>
          <p:cNvPr id="5" name="直线箭头连接符 4">
            <a:extLst>
              <a:ext uri="{FF2B5EF4-FFF2-40B4-BE49-F238E27FC236}">
                <a16:creationId xmlns:a16="http://schemas.microsoft.com/office/drawing/2014/main" id="{609D5189-6FB0-214D-9B09-73387A9464C3}"/>
              </a:ext>
            </a:extLst>
          </p:cNvPr>
          <p:cNvCxnSpPr/>
          <p:nvPr/>
        </p:nvCxnSpPr>
        <p:spPr>
          <a:xfrm>
            <a:off x="4064581" y="3678865"/>
            <a:ext cx="1145372" cy="581185"/>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8" name="图片 13">
            <a:extLst>
              <a:ext uri="{FF2B5EF4-FFF2-40B4-BE49-F238E27FC236}">
                <a16:creationId xmlns:a16="http://schemas.microsoft.com/office/drawing/2014/main" id="{26C46D74-18F2-364C-88CE-95718A0E7958}"/>
              </a:ext>
            </a:extLst>
          </p:cNvPr>
          <p:cNvPicPr/>
          <p:nvPr/>
        </p:nvPicPr>
        <p:blipFill>
          <a:blip r:embed="rId3"/>
          <a:stretch>
            <a:fillRect/>
          </a:stretch>
        </p:blipFill>
        <p:spPr>
          <a:xfrm>
            <a:off x="849503" y="1730834"/>
            <a:ext cx="3176561" cy="2238623"/>
          </a:xfrm>
          <a:prstGeom prst="rect">
            <a:avLst/>
          </a:prstGeom>
        </p:spPr>
      </p:pic>
      <p:pic>
        <p:nvPicPr>
          <p:cNvPr id="10" name="图片 11">
            <a:extLst>
              <a:ext uri="{FF2B5EF4-FFF2-40B4-BE49-F238E27FC236}">
                <a16:creationId xmlns:a16="http://schemas.microsoft.com/office/drawing/2014/main" id="{702EBBF2-BB5B-DA4C-B63F-A1084EEB9A6A}"/>
              </a:ext>
            </a:extLst>
          </p:cNvPr>
          <p:cNvPicPr/>
          <p:nvPr/>
        </p:nvPicPr>
        <p:blipFill>
          <a:blip r:embed="rId4"/>
          <a:stretch>
            <a:fillRect/>
          </a:stretch>
        </p:blipFill>
        <p:spPr>
          <a:xfrm>
            <a:off x="5209953" y="3678865"/>
            <a:ext cx="3237507" cy="2353652"/>
          </a:xfrm>
          <a:prstGeom prst="rect">
            <a:avLst/>
          </a:prstGeom>
        </p:spPr>
      </p:pic>
      <p:sp>
        <p:nvSpPr>
          <p:cNvPr id="11" name="TextBox 8">
            <a:extLst>
              <a:ext uri="{FF2B5EF4-FFF2-40B4-BE49-F238E27FC236}">
                <a16:creationId xmlns:a16="http://schemas.microsoft.com/office/drawing/2014/main" id="{BD2D77E3-E533-A744-B1A3-CD0253132894}"/>
              </a:ext>
            </a:extLst>
          </p:cNvPr>
          <p:cNvSpPr txBox="1"/>
          <p:nvPr/>
        </p:nvSpPr>
        <p:spPr>
          <a:xfrm>
            <a:off x="849503" y="1289719"/>
            <a:ext cx="4479111" cy="369332"/>
          </a:xfrm>
          <a:prstGeom prst="rect">
            <a:avLst/>
          </a:prstGeom>
          <a:noFill/>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Before improvement</a:t>
            </a:r>
          </a:p>
        </p:txBody>
      </p:sp>
      <p:sp>
        <p:nvSpPr>
          <p:cNvPr id="12" name="TextBox 8">
            <a:extLst>
              <a:ext uri="{FF2B5EF4-FFF2-40B4-BE49-F238E27FC236}">
                <a16:creationId xmlns:a16="http://schemas.microsoft.com/office/drawing/2014/main" id="{0BFDFD44-01E1-5047-9AB5-90FDB5CDECC6}"/>
              </a:ext>
            </a:extLst>
          </p:cNvPr>
          <p:cNvSpPr txBox="1"/>
          <p:nvPr/>
        </p:nvSpPr>
        <p:spPr>
          <a:xfrm>
            <a:off x="5209953" y="3207315"/>
            <a:ext cx="2864041" cy="369332"/>
          </a:xfrm>
          <a:prstGeom prst="rect">
            <a:avLst/>
          </a:prstGeom>
          <a:noFill/>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After improvement</a:t>
            </a:r>
          </a:p>
        </p:txBody>
      </p:sp>
    </p:spTree>
    <p:extLst>
      <p:ext uri="{BB962C8B-B14F-4D97-AF65-F5344CB8AC3E}">
        <p14:creationId xmlns:p14="http://schemas.microsoft.com/office/powerpoint/2010/main" val="328530582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1083874" y="452255"/>
            <a:ext cx="5868914" cy="58477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1C1C1C"/>
                </a:solidFill>
                <a:effectLst/>
                <a:uLnTx/>
                <a:uFillTx/>
                <a:latin typeface="思源黑体 ExtraLight" panose="020B0200000000000000" pitchFamily="34" charset="-122"/>
                <a:ea typeface="思源黑体 ExtraLight" panose="020B0200000000000000" pitchFamily="34" charset="-122"/>
                <a:cs typeface="+mn-cs"/>
              </a:rPr>
              <a:t>Model parameters optimization</a:t>
            </a:r>
          </a:p>
        </p:txBody>
      </p:sp>
      <p:sp>
        <p:nvSpPr>
          <p:cNvPr id="5" name="矩形 4"/>
          <p:cNvSpPr/>
          <p:nvPr/>
        </p:nvSpPr>
        <p:spPr>
          <a:xfrm>
            <a:off x="1083874" y="1651506"/>
            <a:ext cx="8570489" cy="701474"/>
          </a:xfrm>
          <a:prstGeom prst="rect">
            <a:avLst/>
          </a:prstGeom>
        </p:spPr>
        <p:txBody>
          <a:bodyPr wrap="square">
            <a:spAutoFit/>
          </a:bodyPr>
          <a:lstStyle/>
          <a:p>
            <a:pPr>
              <a:lnSpc>
                <a:spcPct val="130000"/>
              </a:lnSpc>
              <a:spcAft>
                <a:spcPts val="1200"/>
              </a:spcAft>
            </a:pP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Exhaustive search over specified parameter values for an estimator</a:t>
            </a:r>
            <a:r>
              <a:rPr lang="en-US" altLang="zh-CN" sz="1600" dirty="0">
                <a:solidFill>
                  <a:srgbClr val="1C1C1C"/>
                </a:solidFill>
                <a:latin typeface="思源黑体 Normal" panose="020B0400000000000000" pitchFamily="34" charset="-122"/>
                <a:ea typeface="思源黑体 Normal" panose="020B0400000000000000" pitchFamily="34" charset="-122"/>
              </a:rPr>
              <a:t>.</a:t>
            </a:r>
            <a:br>
              <a:rPr lang="en-US" altLang="zh-CN" sz="1600" dirty="0">
                <a:solidFill>
                  <a:srgbClr val="1C1C1C"/>
                </a:solidFill>
                <a:latin typeface="思源黑体 Normal" panose="020B0400000000000000" pitchFamily="34" charset="-122"/>
                <a:ea typeface="思源黑体 Normal" panose="020B0400000000000000" pitchFamily="34" charset="-122"/>
              </a:rPr>
            </a:br>
            <a:r>
              <a:rPr lang="en-US" altLang="zh-CN" sz="1600" dirty="0">
                <a:solidFill>
                  <a:srgbClr val="1C1C1C"/>
                </a:solidFill>
                <a:latin typeface="思源黑体 Normal" panose="020B0400000000000000" pitchFamily="34" charset="-122"/>
                <a:ea typeface="思源黑体 Normal" panose="020B0400000000000000" pitchFamily="34" charset="-122"/>
              </a:rPr>
              <a:t>There are total 8 parameters in </a:t>
            </a:r>
            <a:r>
              <a:rPr lang="en-US" altLang="zh-CN" sz="1600" dirty="0" err="1">
                <a:solidFill>
                  <a:srgbClr val="1C1C1C"/>
                </a:solidFill>
                <a:latin typeface="思源黑体 Normal" panose="020B0400000000000000" pitchFamily="34" charset="-122"/>
                <a:ea typeface="思源黑体 Normal" panose="020B0400000000000000" pitchFamily="34" charset="-122"/>
              </a:rPr>
              <a:t>knn</a:t>
            </a:r>
            <a:r>
              <a:rPr lang="en-US" altLang="zh-CN" sz="1600" dirty="0">
                <a:solidFill>
                  <a:srgbClr val="1C1C1C"/>
                </a:solidFill>
                <a:latin typeface="思源黑体 Normal" panose="020B0400000000000000" pitchFamily="34" charset="-122"/>
                <a:ea typeface="思源黑体 Normal" panose="020B0400000000000000" pitchFamily="34" charset="-122"/>
              </a:rPr>
              <a:t>, and we try to make change to 5 of them.</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rgbClr val="1C1C1C"/>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EEAEF97-397B-A743-9AA0-B94C50293602}"/>
              </a:ext>
            </a:extLst>
          </p:cNvPr>
          <p:cNvSpPr txBox="1"/>
          <p:nvPr/>
        </p:nvSpPr>
        <p:spPr>
          <a:xfrm>
            <a:off x="1083874" y="1194740"/>
            <a:ext cx="4479111" cy="369332"/>
          </a:xfrm>
          <a:prstGeom prst="rect">
            <a:avLst/>
          </a:prstGeom>
          <a:noFill/>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FF7F01"/>
                </a:solidFill>
                <a:effectLst/>
                <a:uLnTx/>
                <a:uFillTx/>
                <a:latin typeface="思源黑体 Normal" panose="020B0500000000000000" pitchFamily="34" charset="-128"/>
                <a:ea typeface="微软雅黑" panose="020B0503020204020204" pitchFamily="34" charset="-122"/>
                <a:cs typeface="+mn-cs"/>
              </a:rPr>
              <a:t>sklearn.model_selection.GridSearchCV</a:t>
            </a:r>
            <a:endParaRPr kumimoji="0" lang="en-US" altLang="zh-CN" sz="1800" b="1" i="0" u="none" strike="noStrike" kern="1200" cap="none" spc="0" normalizeH="0" baseline="0" noProof="0" dirty="0">
              <a:ln>
                <a:noFill/>
              </a:ln>
              <a:solidFill>
                <a:srgbClr val="FF7F01"/>
              </a:solidFill>
              <a:effectLst/>
              <a:uLnTx/>
              <a:uFillTx/>
              <a:latin typeface="思源黑体 Normal" panose="020B0500000000000000" pitchFamily="34" charset="-128"/>
              <a:ea typeface="微软雅黑" panose="020B0503020204020204" pitchFamily="34" charset="-122"/>
              <a:cs typeface="+mn-cs"/>
            </a:endParaRPr>
          </a:p>
        </p:txBody>
      </p:sp>
      <p:sp>
        <p:nvSpPr>
          <p:cNvPr id="11" name="矩形 4">
            <a:extLst>
              <a:ext uri="{FF2B5EF4-FFF2-40B4-BE49-F238E27FC236}">
                <a16:creationId xmlns:a16="http://schemas.microsoft.com/office/drawing/2014/main" id="{DBE21187-B3D2-6244-A342-3A5608CFA24E}"/>
              </a:ext>
            </a:extLst>
          </p:cNvPr>
          <p:cNvSpPr/>
          <p:nvPr/>
        </p:nvSpPr>
        <p:spPr>
          <a:xfrm>
            <a:off x="1083874" y="2490325"/>
            <a:ext cx="8368470" cy="2301912"/>
          </a:xfrm>
          <a:prstGeom prst="rect">
            <a:avLst/>
          </a:prstGeom>
        </p:spPr>
        <p:txBody>
          <a:bodyPr wrap="square">
            <a:spAutoFit/>
          </a:bodyPr>
          <a:lstStyle/>
          <a:p>
            <a:pPr marL="285750" marR="0" lvl="0" indent="-285750" algn="l" defTabSz="60963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en-US" altLang="zh-CN" sz="1600" b="0" i="0" u="none" strike="noStrike" kern="1200" cap="none" spc="0" normalizeH="0" baseline="0" noProof="0" dirty="0" err="1">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n_neighbors</a:t>
            </a: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 	Number of neighbors to use by default for </a:t>
            </a:r>
            <a:r>
              <a:rPr kumimoji="0" lang="en-US" altLang="zh-CN" sz="1600" b="0" i="0" u="none" strike="noStrike" kern="1200" cap="none" spc="0" normalizeH="0" baseline="0" noProof="0" dirty="0" err="1">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kneighbors</a:t>
            </a: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 queries.</a:t>
            </a:r>
          </a:p>
          <a:p>
            <a:pPr marL="285750" marR="0" lvl="0" indent="-285750" algn="l" defTabSz="60963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weights: 		weight function used in prediction.</a:t>
            </a:r>
          </a:p>
          <a:p>
            <a:pPr marL="285750" marR="0" lvl="0" indent="-285750" algn="l" defTabSz="60963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algorithm: 	Algorithm used to compute the nearest neighbors:</a:t>
            </a:r>
          </a:p>
          <a:p>
            <a:pPr marL="285750" marR="0" lvl="0" indent="-285750" algn="l" defTabSz="60963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en-US" altLang="zh-CN" sz="1600" b="0" i="0" u="none" strike="noStrike" kern="1200" cap="none" spc="0" normalizeH="0" baseline="0" noProof="0" dirty="0" err="1">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leaf_size</a:t>
            </a: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 		Leaf size passed to </a:t>
            </a:r>
            <a:r>
              <a:rPr kumimoji="0" lang="en-US" altLang="zh-CN" sz="1600" b="0" i="0" u="none" strike="noStrike" kern="1200" cap="none" spc="0" normalizeH="0" baseline="0" noProof="0" dirty="0" err="1">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BallTree</a:t>
            </a: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 or </a:t>
            </a:r>
            <a:r>
              <a:rPr kumimoji="0" lang="en-US" altLang="zh-CN" sz="1600" b="0" i="0" u="none" strike="noStrike" kern="1200" cap="none" spc="0" normalizeH="0" baseline="0" noProof="0" dirty="0" err="1">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KDTree</a:t>
            </a: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a:t>
            </a:r>
          </a:p>
          <a:p>
            <a:pPr marL="285750" marR="0" lvl="0" indent="-285750" algn="l" defTabSz="60963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p : 			Power parameter for the </a:t>
            </a:r>
            <a:r>
              <a:rPr kumimoji="0" lang="en-US" altLang="zh-CN" sz="1600" b="0" i="0" u="none" strike="noStrike" kern="1200" cap="none" spc="0" normalizeH="0" baseline="0" noProof="0" dirty="0" err="1">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Minkowski</a:t>
            </a: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 metric.</a:t>
            </a:r>
          </a:p>
          <a:p>
            <a:pPr marL="0" marR="0" lvl="0" indent="0" algn="l" defTabSz="609630" rtl="0" eaLnBrk="1" fontAlgn="auto" latinLnBrk="0" hangingPunct="1">
              <a:lnSpc>
                <a:spcPct val="130000"/>
              </a:lnSpc>
              <a:spcBef>
                <a:spcPts val="0"/>
              </a:spcBef>
              <a:spcAft>
                <a:spcPts val="0"/>
              </a:spcAft>
              <a:buClrTx/>
              <a:buSzPct val="100000"/>
              <a:buFontTx/>
              <a:buNone/>
              <a:tabLst/>
              <a:defRPr/>
            </a:pP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 </a:t>
            </a:r>
          </a:p>
          <a:p>
            <a:pPr marL="0" marR="0" lvl="0" indent="0" algn="l" defTabSz="609630" rtl="0" eaLnBrk="1" fontAlgn="auto" latinLnBrk="0" hangingPunct="1">
              <a:lnSpc>
                <a:spcPct val="130000"/>
              </a:lnSpc>
              <a:spcBef>
                <a:spcPts val="0"/>
              </a:spcBef>
              <a:spcAft>
                <a:spcPts val="0"/>
              </a:spcAft>
              <a:buClrTx/>
              <a:buSzPct val="100000"/>
              <a:buFontTx/>
              <a:buNone/>
              <a:tabLst/>
              <a:defRPr/>
            </a:pP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And the other 3 parameters we decide to use the default value.</a:t>
            </a:r>
          </a:p>
        </p:txBody>
      </p:sp>
    </p:spTree>
    <p:extLst>
      <p:ext uri="{BB962C8B-B14F-4D97-AF65-F5344CB8AC3E}">
        <p14:creationId xmlns:p14="http://schemas.microsoft.com/office/powerpoint/2010/main" val="14516399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1083874" y="452255"/>
            <a:ext cx="5868914" cy="584775"/>
          </a:xfrm>
          <a:prstGeom prst="rect">
            <a:avLst/>
          </a:prstGeom>
        </p:spPr>
        <p:txBody>
          <a:bodyPr wrap="none">
            <a:spAutoFit/>
          </a:bodyPr>
          <a:lstStyle/>
          <a:p>
            <a:pPr lvl="0">
              <a:defRPr/>
            </a:pPr>
            <a:r>
              <a:rPr kumimoji="1" lang="en-US" altLang="zh-CN" sz="3200" dirty="0">
                <a:solidFill>
                  <a:srgbClr val="1C1C1C"/>
                </a:solidFill>
                <a:latin typeface="思源黑体 ExtraLight" panose="020B0200000000000000" pitchFamily="34" charset="-122"/>
                <a:ea typeface="思源黑体 ExtraLight" panose="020B0200000000000000" pitchFamily="34" charset="-122"/>
              </a:rPr>
              <a:t>Model parameters optimization</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rgbClr val="1C1C1C"/>
            </a:solidFill>
          </a:ln>
          <a:effectLst/>
        </p:spPr>
        <p:style>
          <a:lnRef idx="2">
            <a:schemeClr val="accent1"/>
          </a:lnRef>
          <a:fillRef idx="0">
            <a:schemeClr val="accent1"/>
          </a:fillRef>
          <a:effectRef idx="1">
            <a:schemeClr val="accent1"/>
          </a:effectRef>
          <a:fontRef idx="minor">
            <a:schemeClr val="tx1"/>
          </a:fontRef>
        </p:style>
      </p:cxnSp>
      <p:sp>
        <p:nvSpPr>
          <p:cNvPr id="10" name="矩形 4">
            <a:extLst>
              <a:ext uri="{FF2B5EF4-FFF2-40B4-BE49-F238E27FC236}">
                <a16:creationId xmlns:a16="http://schemas.microsoft.com/office/drawing/2014/main" id="{CC389C4D-BBB2-AB4E-87CD-050AD9AD82E5}"/>
              </a:ext>
            </a:extLst>
          </p:cNvPr>
          <p:cNvSpPr/>
          <p:nvPr/>
        </p:nvSpPr>
        <p:spPr>
          <a:xfrm>
            <a:off x="1083874" y="4997432"/>
            <a:ext cx="5011316" cy="381386"/>
          </a:xfrm>
          <a:prstGeom prst="rect">
            <a:avLst/>
          </a:prstGeom>
        </p:spPr>
        <p:txBody>
          <a:bodyPr wrap="square">
            <a:spAutoFit/>
          </a:bodyPr>
          <a:lstStyle/>
          <a:p>
            <a:pPr marL="0" marR="0" lvl="0" indent="0" algn="l" defTabSz="609630" rtl="0" eaLnBrk="1" fontAlgn="auto" latinLnBrk="0" hangingPunct="1">
              <a:lnSpc>
                <a:spcPct val="130000"/>
              </a:lnSpc>
              <a:spcBef>
                <a:spcPts val="0"/>
              </a:spcBef>
              <a:spcAft>
                <a:spcPts val="0"/>
              </a:spcAft>
              <a:buClrTx/>
              <a:buSzPct val="100000"/>
              <a:buFontTx/>
              <a:buNone/>
              <a:tabLst/>
              <a:defRPr/>
            </a:pP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There are 2 factors leads to such bad performance</a:t>
            </a:r>
          </a:p>
        </p:txBody>
      </p:sp>
      <p:sp>
        <p:nvSpPr>
          <p:cNvPr id="11" name="矩形 4">
            <a:extLst>
              <a:ext uri="{FF2B5EF4-FFF2-40B4-BE49-F238E27FC236}">
                <a16:creationId xmlns:a16="http://schemas.microsoft.com/office/drawing/2014/main" id="{DBE21187-B3D2-6244-A342-3A5608CFA24E}"/>
              </a:ext>
            </a:extLst>
          </p:cNvPr>
          <p:cNvSpPr/>
          <p:nvPr/>
        </p:nvSpPr>
        <p:spPr>
          <a:xfrm>
            <a:off x="1083874" y="5366764"/>
            <a:ext cx="5290800" cy="701474"/>
          </a:xfrm>
          <a:prstGeom prst="rect">
            <a:avLst/>
          </a:prstGeom>
        </p:spPr>
        <p:txBody>
          <a:bodyPr wrap="square">
            <a:spAutoFit/>
          </a:bodyPr>
          <a:lstStyle/>
          <a:p>
            <a:pPr marL="285750" marR="0" lvl="0" indent="-285750" algn="l" defTabSz="60963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Training set and test set belong to different months</a:t>
            </a:r>
          </a:p>
          <a:p>
            <a:pPr marL="285750" marR="0" lvl="0" indent="-285750" algn="l" defTabSz="60963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Number of  target stations is too large </a:t>
            </a:r>
          </a:p>
        </p:txBody>
      </p:sp>
      <p:pic>
        <p:nvPicPr>
          <p:cNvPr id="2" name="Picture 1">
            <a:extLst>
              <a:ext uri="{FF2B5EF4-FFF2-40B4-BE49-F238E27FC236}">
                <a16:creationId xmlns:a16="http://schemas.microsoft.com/office/drawing/2014/main" id="{231D98DB-5A5C-9F42-ACAD-AE4779B05DAB}"/>
              </a:ext>
            </a:extLst>
          </p:cNvPr>
          <p:cNvPicPr>
            <a:picLocks noChangeAspect="1"/>
          </p:cNvPicPr>
          <p:nvPr/>
        </p:nvPicPr>
        <p:blipFill>
          <a:blip r:embed="rId3"/>
          <a:stretch>
            <a:fillRect/>
          </a:stretch>
        </p:blipFill>
        <p:spPr>
          <a:xfrm>
            <a:off x="1083874" y="2104846"/>
            <a:ext cx="3319250" cy="2451719"/>
          </a:xfrm>
          <a:prstGeom prst="rect">
            <a:avLst/>
          </a:prstGeom>
        </p:spPr>
      </p:pic>
      <p:sp>
        <p:nvSpPr>
          <p:cNvPr id="7" name="TextBox 6">
            <a:extLst>
              <a:ext uri="{FF2B5EF4-FFF2-40B4-BE49-F238E27FC236}">
                <a16:creationId xmlns:a16="http://schemas.microsoft.com/office/drawing/2014/main" id="{54AA13AC-2EEB-E640-8419-894B6B5F732B}"/>
              </a:ext>
            </a:extLst>
          </p:cNvPr>
          <p:cNvSpPr txBox="1"/>
          <p:nvPr/>
        </p:nvSpPr>
        <p:spPr>
          <a:xfrm>
            <a:off x="1083874" y="1194740"/>
            <a:ext cx="4479111" cy="369332"/>
          </a:xfrm>
          <a:prstGeom prst="rect">
            <a:avLst/>
          </a:prstGeom>
          <a:noFill/>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7F01"/>
                </a:solidFill>
                <a:effectLst/>
                <a:uLnTx/>
                <a:uFillTx/>
                <a:latin typeface="思源黑体 Normal" panose="020B0500000000000000" pitchFamily="34" charset="-128"/>
                <a:ea typeface="微软雅黑" panose="020B0503020204020204" pitchFamily="34" charset="-122"/>
                <a:cs typeface="+mn-cs"/>
              </a:rPr>
              <a:t>Final result</a:t>
            </a:r>
          </a:p>
        </p:txBody>
      </p:sp>
      <p:sp>
        <p:nvSpPr>
          <p:cNvPr id="8" name="TextBox 7">
            <a:extLst>
              <a:ext uri="{FF2B5EF4-FFF2-40B4-BE49-F238E27FC236}">
                <a16:creationId xmlns:a16="http://schemas.microsoft.com/office/drawing/2014/main" id="{EC2755F5-9385-4643-A6DF-306DEAE83F4B}"/>
              </a:ext>
            </a:extLst>
          </p:cNvPr>
          <p:cNvSpPr txBox="1"/>
          <p:nvPr/>
        </p:nvSpPr>
        <p:spPr>
          <a:xfrm>
            <a:off x="1083874" y="4628100"/>
            <a:ext cx="4479111" cy="369332"/>
          </a:xfrm>
          <a:prstGeom prst="rect">
            <a:avLst/>
          </a:prstGeom>
          <a:noFill/>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7F01"/>
                </a:solidFill>
                <a:effectLst/>
                <a:uLnTx/>
                <a:uFillTx/>
                <a:latin typeface="思源黑体 Normal" panose="020B0500000000000000" pitchFamily="34" charset="-128"/>
                <a:ea typeface="微软雅黑" panose="020B0503020204020204" pitchFamily="34" charset="-122"/>
                <a:cs typeface="+mn-cs"/>
              </a:rPr>
              <a:t>Comments</a:t>
            </a:r>
          </a:p>
        </p:txBody>
      </p:sp>
      <p:pic>
        <p:nvPicPr>
          <p:cNvPr id="3" name="Picture 2">
            <a:extLst>
              <a:ext uri="{FF2B5EF4-FFF2-40B4-BE49-F238E27FC236}">
                <a16:creationId xmlns:a16="http://schemas.microsoft.com/office/drawing/2014/main" id="{C0031FC4-C38A-0242-8EEA-2E8838020E7B}"/>
              </a:ext>
            </a:extLst>
          </p:cNvPr>
          <p:cNvPicPr>
            <a:picLocks noChangeAspect="1"/>
          </p:cNvPicPr>
          <p:nvPr/>
        </p:nvPicPr>
        <p:blipFill>
          <a:blip r:embed="rId4"/>
          <a:stretch>
            <a:fillRect/>
          </a:stretch>
        </p:blipFill>
        <p:spPr>
          <a:xfrm>
            <a:off x="1104173" y="1577804"/>
            <a:ext cx="7811515" cy="527042"/>
          </a:xfrm>
          <a:prstGeom prst="rect">
            <a:avLst/>
          </a:prstGeom>
        </p:spPr>
      </p:pic>
    </p:spTree>
    <p:extLst>
      <p:ext uri="{BB962C8B-B14F-4D97-AF65-F5344CB8AC3E}">
        <p14:creationId xmlns:p14="http://schemas.microsoft.com/office/powerpoint/2010/main" val="161308578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65857" y="1366026"/>
            <a:ext cx="4933915" cy="1661737"/>
          </a:xfrm>
          <a:prstGeom prst="rect">
            <a:avLst/>
          </a:prstGeom>
          <a:noFill/>
        </p:spPr>
        <p:txBody>
          <a:bodyPr wrap="none" rtlCol="0">
            <a:spAutoFit/>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1" lang="en-US" altLang="zh-CN" sz="5399" b="0" i="0" u="none" strike="noStrike" kern="1200" cap="none" spc="0" normalizeH="0" baseline="0" noProof="0" dirty="0">
                <a:ln>
                  <a:noFill/>
                </a:ln>
                <a:solidFill>
                  <a:srgbClr val="FFFFFF">
                    <a:lumMod val="95000"/>
                  </a:srgbClr>
                </a:solidFill>
                <a:effectLst/>
                <a:uLnTx/>
                <a:uFillTx/>
                <a:latin typeface="思源黑体 Heavy" panose="020B0A00000000000000" pitchFamily="34" charset="-122"/>
                <a:ea typeface="思源黑体 Heavy" panose="020B0A00000000000000" pitchFamily="34" charset="-122"/>
                <a:cs typeface="+mn-cs"/>
              </a:rPr>
              <a:t>THANK YOU</a:t>
            </a:r>
          </a:p>
          <a:p>
            <a:pPr marL="0" marR="0" lvl="0" indent="0" algn="ctr" defTabSz="609630" rtl="0" eaLnBrk="1" fontAlgn="auto" latinLnBrk="0" hangingPunct="1">
              <a:lnSpc>
                <a:spcPct val="100000"/>
              </a:lnSpc>
              <a:spcBef>
                <a:spcPts val="0"/>
              </a:spcBef>
              <a:spcAft>
                <a:spcPts val="0"/>
              </a:spcAft>
              <a:buClrTx/>
              <a:buSzTx/>
              <a:buFontTx/>
              <a:buNone/>
              <a:tabLst/>
              <a:defRPr/>
            </a:pPr>
            <a:r>
              <a:rPr kumimoji="1" lang="en-US" altLang="zh-CN" sz="4799" b="0" i="0" u="none" strike="noStrike" kern="1200" cap="none" spc="0" normalizeH="0" baseline="0" noProof="0" dirty="0">
                <a:ln>
                  <a:noFill/>
                </a:ln>
                <a:solidFill>
                  <a:srgbClr val="FFFFFF">
                    <a:lumMod val="95000"/>
                  </a:srgbClr>
                </a:solidFill>
                <a:effectLst/>
                <a:uLnTx/>
                <a:uFillTx/>
                <a:latin typeface="思源黑体 Heavy" panose="020B0A00000000000000" pitchFamily="34" charset="-122"/>
                <a:ea typeface="思源黑体 Heavy" panose="020B0A00000000000000" pitchFamily="34" charset="-122"/>
                <a:cs typeface="+mn-cs"/>
              </a:rPr>
              <a:t>FOR</a:t>
            </a:r>
            <a:r>
              <a:rPr kumimoji="1" lang="zh-CN" altLang="en-US" sz="4799" b="0" i="0" u="none" strike="noStrike" kern="1200" cap="none" spc="0" normalizeH="0" baseline="0" noProof="0" dirty="0">
                <a:ln>
                  <a:noFill/>
                </a:ln>
                <a:solidFill>
                  <a:srgbClr val="FFFFFF">
                    <a:lumMod val="95000"/>
                  </a:srgbClr>
                </a:solidFill>
                <a:effectLst/>
                <a:uLnTx/>
                <a:uFillTx/>
                <a:latin typeface="思源黑体 Heavy" panose="020B0A00000000000000" pitchFamily="34" charset="-122"/>
                <a:ea typeface="思源黑体 Heavy" panose="020B0A00000000000000" pitchFamily="34" charset="-122"/>
                <a:cs typeface="+mn-cs"/>
              </a:rPr>
              <a:t> </a:t>
            </a:r>
            <a:r>
              <a:rPr kumimoji="1" lang="en-US" altLang="zh-CN" sz="4799" b="0" i="0" u="none" strike="noStrike" kern="1200" cap="none" spc="0" normalizeH="0" baseline="0" noProof="0" dirty="0">
                <a:ln>
                  <a:noFill/>
                </a:ln>
                <a:solidFill>
                  <a:srgbClr val="FFFFFF">
                    <a:lumMod val="95000"/>
                  </a:srgbClr>
                </a:solidFill>
                <a:effectLst/>
                <a:uLnTx/>
                <a:uFillTx/>
                <a:latin typeface="思源黑体 Heavy" panose="020B0A00000000000000" pitchFamily="34" charset="-122"/>
                <a:ea typeface="思源黑体 Heavy" panose="020B0A00000000000000" pitchFamily="34" charset="-122"/>
                <a:cs typeface="+mn-cs"/>
              </a:rPr>
              <a:t>WATCHING</a:t>
            </a:r>
            <a:endParaRPr kumimoji="1" lang="zh-CN" altLang="en-US" sz="4799" b="0" i="0" u="none" strike="noStrike" kern="1200" cap="none" spc="0" normalizeH="0" baseline="0" noProof="0" dirty="0">
              <a:ln>
                <a:noFill/>
              </a:ln>
              <a:solidFill>
                <a:srgbClr val="FFFFFF">
                  <a:lumMod val="95000"/>
                </a:srgbClr>
              </a:solidFill>
              <a:effectLst/>
              <a:uLnTx/>
              <a:uFillTx/>
              <a:latin typeface="思源黑体 Heavy" panose="020B0A00000000000000" pitchFamily="34" charset="-122"/>
              <a:ea typeface="思源黑体 Heavy" panose="020B0A00000000000000" pitchFamily="34" charset="-122"/>
              <a:cs typeface="+mn-cs"/>
            </a:endParaRPr>
          </a:p>
        </p:txBody>
      </p:sp>
      <p:sp>
        <p:nvSpPr>
          <p:cNvPr id="3" name="文本框 2"/>
          <p:cNvSpPr txBox="1"/>
          <p:nvPr/>
        </p:nvSpPr>
        <p:spPr>
          <a:xfrm>
            <a:off x="2069554" y="3350659"/>
            <a:ext cx="4926516" cy="1015534"/>
          </a:xfrm>
          <a:prstGeom prst="rect">
            <a:avLst/>
          </a:prstGeom>
          <a:noFill/>
        </p:spPr>
        <p:txBody>
          <a:bodyPr wrap="square" rtlCol="0">
            <a:spAutoFit/>
          </a:bodyPr>
          <a:lstStyle/>
          <a:p>
            <a:pPr marL="0" marR="0" lvl="0" indent="0" algn="ctr" defTabSz="685709" rtl="0" eaLnBrk="1" fontAlgn="auto" latinLnBrk="0" hangingPunct="1">
              <a:lnSpc>
                <a:spcPct val="100000"/>
              </a:lnSpc>
              <a:spcBef>
                <a:spcPts val="0"/>
              </a:spcBef>
              <a:spcAft>
                <a:spcPts val="0"/>
              </a:spcAft>
              <a:buClrTx/>
              <a:buSzTx/>
              <a:buFontTx/>
              <a:buNone/>
              <a:tabLst/>
              <a:defRPr/>
            </a:pPr>
            <a:r>
              <a:rPr kumimoji="0" lang="en-US" altLang="zh-CN" sz="5999" b="0" i="0" u="none" strike="noStrike" kern="1200" cap="none" spc="0" normalizeH="0" baseline="0" noProof="0" dirty="0">
                <a:ln>
                  <a:noFill/>
                </a:ln>
                <a:solidFill>
                  <a:prstClr val="white"/>
                </a:solidFill>
                <a:effectLst/>
                <a:uLnTx/>
                <a:uFillTx/>
                <a:latin typeface="思源黑体 Heavy" panose="020B0A00000000000000" pitchFamily="34" charset="-122"/>
                <a:ea typeface="思源黑体 Heavy" panose="020B0A00000000000000" pitchFamily="34" charset="-122"/>
                <a:cs typeface="Roboto" panose="02000000000000000000" pitchFamily="2" charset="0"/>
              </a:rPr>
              <a:t>Q&amp;A</a:t>
            </a:r>
            <a:endParaRPr kumimoji="0" lang="zh-CN" altLang="en-US" sz="5999" b="0" i="0" u="none" strike="noStrike" kern="1200" cap="none" spc="0" normalizeH="0" baseline="0" noProof="0" dirty="0">
              <a:ln>
                <a:noFill/>
              </a:ln>
              <a:solidFill>
                <a:prstClr val="white"/>
              </a:solidFill>
              <a:effectLst/>
              <a:uLnTx/>
              <a:uFillTx/>
              <a:latin typeface="思源黑体 Heavy" panose="020B0A00000000000000" pitchFamily="34" charset="-122"/>
              <a:ea typeface="思源黑体 Heavy" panose="020B0A00000000000000" pitchFamily="34" charset="-122"/>
              <a:cs typeface="Roboto" panose="02000000000000000000" pitchFamily="2" charset="0"/>
            </a:endParaRPr>
          </a:p>
        </p:txBody>
      </p:sp>
      <p:sp>
        <p:nvSpPr>
          <p:cNvPr id="5" name="文本框 3">
            <a:extLst>
              <a:ext uri="{FF2B5EF4-FFF2-40B4-BE49-F238E27FC236}">
                <a16:creationId xmlns:a16="http://schemas.microsoft.com/office/drawing/2014/main" id="{4996AB92-C34E-8843-8418-30ED4BA7695C}"/>
              </a:ext>
            </a:extLst>
          </p:cNvPr>
          <p:cNvSpPr txBox="1"/>
          <p:nvPr/>
        </p:nvSpPr>
        <p:spPr>
          <a:xfrm>
            <a:off x="3040290" y="4991331"/>
            <a:ext cx="2985044" cy="646331"/>
          </a:xfrm>
          <a:prstGeom prst="rect">
            <a:avLst/>
          </a:prstGeom>
          <a:noFill/>
        </p:spPr>
        <p:txBody>
          <a:bodyPr wrap="square" rtlCol="0">
            <a:spAutoFit/>
          </a:bodyPr>
          <a:lstStyle/>
          <a:p>
            <a:pPr algn="ctr"/>
            <a:r>
              <a:rPr lang="en-US" altLang="zh-CN" sz="1800" dirty="0">
                <a:solidFill>
                  <a:schemeClr val="bg1">
                    <a:lumMod val="95000"/>
                  </a:schemeClr>
                </a:solidFill>
                <a:latin typeface="思源黑体 Regular" panose="020B0500000000000000" pitchFamily="34" charset="-122"/>
                <a:ea typeface="思源黑体 Regular" panose="020B0500000000000000" pitchFamily="34" charset="-122"/>
              </a:rPr>
              <a:t>Group 9</a:t>
            </a:r>
          </a:p>
          <a:p>
            <a:pPr algn="ctr"/>
            <a:r>
              <a:rPr lang="en-US" altLang="zh-CN" sz="1800" dirty="0">
                <a:solidFill>
                  <a:schemeClr val="bg1">
                    <a:lumMod val="95000"/>
                  </a:schemeClr>
                </a:solidFill>
                <a:latin typeface="思源黑体 Regular" panose="020B0500000000000000" pitchFamily="34" charset="-122"/>
                <a:ea typeface="思源黑体 Regular" panose="020B0500000000000000" pitchFamily="34" charset="-122"/>
              </a:rPr>
              <a:t>Winter Is Coming</a:t>
            </a:r>
          </a:p>
        </p:txBody>
      </p:sp>
    </p:spTree>
    <p:extLst>
      <p:ext uri="{BB962C8B-B14F-4D97-AF65-F5344CB8AC3E}">
        <p14:creationId xmlns:p14="http://schemas.microsoft.com/office/powerpoint/2010/main" val="28336732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3192" y="452255"/>
            <a:ext cx="2558714" cy="584775"/>
          </a:xfrm>
          <a:prstGeom prst="rect">
            <a:avLst/>
          </a:prstGeom>
        </p:spPr>
        <p:txBody>
          <a:bodyPr wrap="none">
            <a:spAutoFit/>
          </a:bodyPr>
          <a:lstStyle/>
          <a:p>
            <a:r>
              <a:rPr kumimoji="1" lang="en-US" altLang="zh-CN" sz="3200" dirty="0">
                <a:solidFill>
                  <a:schemeClr val="bg1">
                    <a:lumMod val="95000"/>
                  </a:schemeClr>
                </a:solidFill>
                <a:latin typeface="思源黑体 ExtraLight" panose="020B0200000000000000" pitchFamily="34" charset="-122"/>
                <a:ea typeface="思源黑体 ExtraLight" panose="020B0200000000000000" pitchFamily="34" charset="-122"/>
              </a:rPr>
              <a:t>Data analysis</a:t>
            </a:r>
          </a:p>
        </p:txBody>
      </p:sp>
      <p:sp>
        <p:nvSpPr>
          <p:cNvPr id="5" name="矩形 4"/>
          <p:cNvSpPr/>
          <p:nvPr/>
        </p:nvSpPr>
        <p:spPr>
          <a:xfrm>
            <a:off x="1073192" y="1542040"/>
            <a:ext cx="2775795" cy="1007648"/>
          </a:xfrm>
          <a:prstGeom prst="rect">
            <a:avLst/>
          </a:prstGeom>
        </p:spPr>
        <p:txBody>
          <a:bodyPr wrap="square">
            <a:spAutoFit/>
          </a:bodyPr>
          <a:lstStyle/>
          <a:p>
            <a:pPr marL="285750" indent="-285750">
              <a:lnSpc>
                <a:spcPct val="130000"/>
              </a:lnSpc>
              <a:spcAft>
                <a:spcPts val="1200"/>
              </a:spcAft>
              <a:buSzPct val="100000"/>
              <a:buFont typeface="Arial" panose="020B0604020202020204" pitchFamily="34" charset="0"/>
              <a:buChar char="•"/>
            </a:pPr>
            <a:r>
              <a:rPr lang="en-US" altLang="zh-CN" sz="2000" dirty="0">
                <a:solidFill>
                  <a:schemeClr val="accent1"/>
                </a:solidFill>
                <a:latin typeface="思源黑体 Normal" panose="020B0400000000000000" pitchFamily="34" charset="-122"/>
                <a:ea typeface="思源黑体 Normal" panose="020B0400000000000000" pitchFamily="34" charset="-122"/>
              </a:rPr>
              <a:t>Data Structure</a:t>
            </a:r>
          </a:p>
          <a:p>
            <a:pPr marL="285750" indent="-285750">
              <a:lnSpc>
                <a:spcPct val="130000"/>
              </a:lnSpc>
              <a:spcAft>
                <a:spcPts val="1200"/>
              </a:spcAft>
              <a:buSzPct val="100000"/>
              <a:buFont typeface="Arial" panose="020B0604020202020204" pitchFamily="34" charset="0"/>
              <a:buChar char="•"/>
            </a:pPr>
            <a:r>
              <a:rPr lang="en-US" altLang="zh-CN" sz="2000" dirty="0">
                <a:solidFill>
                  <a:schemeClr val="accent1"/>
                </a:solidFill>
                <a:latin typeface="思源黑体 Normal" panose="020B0400000000000000" pitchFamily="34" charset="-122"/>
                <a:ea typeface="思源黑体 Normal" panose="020B0400000000000000" pitchFamily="34" charset="-122"/>
              </a:rPr>
              <a:t>Data Visualization</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983150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1083875" y="452255"/>
            <a:ext cx="2989921" cy="58477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1C1C1C"/>
                </a:solidFill>
                <a:effectLst/>
                <a:uLnTx/>
                <a:uFillTx/>
                <a:latin typeface="思源黑体 Light" panose="020B0300000000000000" pitchFamily="34" charset="-122"/>
                <a:ea typeface="思源黑体 Light" panose="020B0300000000000000" pitchFamily="34" charset="-122"/>
                <a:cs typeface="+mn-cs"/>
              </a:rPr>
              <a:t>Data Structure</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rgbClr val="1C1C1C"/>
            </a:solidFill>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446DCAD3-8610-1C49-B263-116647A2D74A}"/>
              </a:ext>
            </a:extLst>
          </p:cNvPr>
          <p:cNvPicPr>
            <a:picLocks noChangeAspect="1"/>
          </p:cNvPicPr>
          <p:nvPr/>
        </p:nvPicPr>
        <p:blipFill>
          <a:blip r:embed="rId3"/>
          <a:stretch>
            <a:fillRect/>
          </a:stretch>
        </p:blipFill>
        <p:spPr>
          <a:xfrm>
            <a:off x="1038367" y="1188522"/>
            <a:ext cx="3755776" cy="2546933"/>
          </a:xfrm>
          <a:prstGeom prst="rect">
            <a:avLst/>
          </a:prstGeom>
        </p:spPr>
      </p:pic>
      <p:pic>
        <p:nvPicPr>
          <p:cNvPr id="13" name="Picture 12">
            <a:extLst>
              <a:ext uri="{FF2B5EF4-FFF2-40B4-BE49-F238E27FC236}">
                <a16:creationId xmlns:a16="http://schemas.microsoft.com/office/drawing/2014/main" id="{AA3951FC-0A33-B643-BBB6-74B64A9D4E80}"/>
              </a:ext>
            </a:extLst>
          </p:cNvPr>
          <p:cNvPicPr>
            <a:picLocks noChangeAspect="1"/>
          </p:cNvPicPr>
          <p:nvPr/>
        </p:nvPicPr>
        <p:blipFill>
          <a:blip r:embed="rId4"/>
          <a:stretch>
            <a:fillRect/>
          </a:stretch>
        </p:blipFill>
        <p:spPr>
          <a:xfrm>
            <a:off x="288021" y="4020384"/>
            <a:ext cx="8569842" cy="2092636"/>
          </a:xfrm>
          <a:prstGeom prst="rect">
            <a:avLst/>
          </a:prstGeom>
        </p:spPr>
      </p:pic>
    </p:spTree>
    <p:extLst>
      <p:ext uri="{BB962C8B-B14F-4D97-AF65-F5344CB8AC3E}">
        <p14:creationId xmlns:p14="http://schemas.microsoft.com/office/powerpoint/2010/main" val="12855101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1083875" y="452255"/>
            <a:ext cx="3635932" cy="58477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1C1C1C"/>
                </a:solidFill>
                <a:effectLst/>
                <a:uLnTx/>
                <a:uFillTx/>
                <a:latin typeface="思源黑体 Light" panose="020B0300000000000000" pitchFamily="34" charset="-122"/>
                <a:ea typeface="思源黑体 Light" panose="020B0300000000000000" pitchFamily="34" charset="-122"/>
                <a:cs typeface="+mn-cs"/>
              </a:rPr>
              <a:t>Data Visualization</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rgbClr val="1C1C1C"/>
            </a:solidFill>
          </a:ln>
          <a:effectLst/>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BA556CF8-A8EC-AF44-B333-9BC6FEE08226}"/>
              </a:ext>
            </a:extLst>
          </p:cNvPr>
          <p:cNvPicPr>
            <a:picLocks noChangeAspect="1"/>
          </p:cNvPicPr>
          <p:nvPr/>
        </p:nvPicPr>
        <p:blipFill>
          <a:blip r:embed="rId3"/>
          <a:stretch>
            <a:fillRect/>
          </a:stretch>
        </p:blipFill>
        <p:spPr>
          <a:xfrm>
            <a:off x="942439" y="1743522"/>
            <a:ext cx="3166308" cy="2205389"/>
          </a:xfrm>
          <a:prstGeom prst="rect">
            <a:avLst/>
          </a:prstGeom>
        </p:spPr>
      </p:pic>
      <p:sp>
        <p:nvSpPr>
          <p:cNvPr id="8" name="文本框 3">
            <a:extLst>
              <a:ext uri="{FF2B5EF4-FFF2-40B4-BE49-F238E27FC236}">
                <a16:creationId xmlns:a16="http://schemas.microsoft.com/office/drawing/2014/main" id="{A4E4ADFD-0C90-624B-AC24-D074791CDA2E}"/>
              </a:ext>
            </a:extLst>
          </p:cNvPr>
          <p:cNvSpPr txBox="1"/>
          <p:nvPr/>
        </p:nvSpPr>
        <p:spPr>
          <a:xfrm>
            <a:off x="942439" y="1235336"/>
            <a:ext cx="2313079" cy="369332"/>
          </a:xfrm>
          <a:prstGeom prst="rect">
            <a:avLst/>
          </a:prstGeom>
          <a:noFill/>
          <a:ln>
            <a:noFill/>
          </a:ln>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1800" dirty="0">
                <a:solidFill>
                  <a:srgbClr val="FF7F01"/>
                </a:solidFill>
                <a:latin typeface="思源黑体 Medium" panose="020B0600000000000000" pitchFamily="34" charset="-122"/>
                <a:ea typeface="思源黑体 Medium" panose="020B0600000000000000" pitchFamily="34" charset="-122"/>
              </a:rPr>
              <a:t>Time Visualization</a:t>
            </a:r>
            <a:endParaRPr kumimoji="1" lang="zh-CN" altLang="en-US"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endParaRPr>
          </a:p>
        </p:txBody>
      </p:sp>
      <p:pic>
        <p:nvPicPr>
          <p:cNvPr id="3" name="Picture 2">
            <a:extLst>
              <a:ext uri="{FF2B5EF4-FFF2-40B4-BE49-F238E27FC236}">
                <a16:creationId xmlns:a16="http://schemas.microsoft.com/office/drawing/2014/main" id="{081C054A-2D13-2441-BC08-EF53CC4EA7CD}"/>
              </a:ext>
            </a:extLst>
          </p:cNvPr>
          <p:cNvPicPr>
            <a:picLocks noChangeAspect="1"/>
          </p:cNvPicPr>
          <p:nvPr/>
        </p:nvPicPr>
        <p:blipFill>
          <a:blip r:embed="rId4"/>
          <a:stretch>
            <a:fillRect/>
          </a:stretch>
        </p:blipFill>
        <p:spPr>
          <a:xfrm>
            <a:off x="4445486" y="1743521"/>
            <a:ext cx="3333338" cy="2205390"/>
          </a:xfrm>
          <a:prstGeom prst="rect">
            <a:avLst/>
          </a:prstGeom>
        </p:spPr>
      </p:pic>
      <p:pic>
        <p:nvPicPr>
          <p:cNvPr id="5" name="Picture 4">
            <a:extLst>
              <a:ext uri="{FF2B5EF4-FFF2-40B4-BE49-F238E27FC236}">
                <a16:creationId xmlns:a16="http://schemas.microsoft.com/office/drawing/2014/main" id="{77EF190B-D9DB-2142-97E0-B51861ED96C3}"/>
              </a:ext>
            </a:extLst>
          </p:cNvPr>
          <p:cNvPicPr>
            <a:picLocks noChangeAspect="1"/>
          </p:cNvPicPr>
          <p:nvPr/>
        </p:nvPicPr>
        <p:blipFill>
          <a:blip r:embed="rId5"/>
          <a:stretch>
            <a:fillRect/>
          </a:stretch>
        </p:blipFill>
        <p:spPr>
          <a:xfrm>
            <a:off x="942439" y="4087763"/>
            <a:ext cx="3166308" cy="2094881"/>
          </a:xfrm>
          <a:prstGeom prst="rect">
            <a:avLst/>
          </a:prstGeom>
        </p:spPr>
      </p:pic>
      <p:pic>
        <p:nvPicPr>
          <p:cNvPr id="9" name="Picture 8">
            <a:extLst>
              <a:ext uri="{FF2B5EF4-FFF2-40B4-BE49-F238E27FC236}">
                <a16:creationId xmlns:a16="http://schemas.microsoft.com/office/drawing/2014/main" id="{54407145-1863-A84E-BF1F-1D916B8BA00A}"/>
              </a:ext>
            </a:extLst>
          </p:cNvPr>
          <p:cNvPicPr>
            <a:picLocks noChangeAspect="1"/>
          </p:cNvPicPr>
          <p:nvPr/>
        </p:nvPicPr>
        <p:blipFill>
          <a:blip r:embed="rId6"/>
          <a:stretch>
            <a:fillRect/>
          </a:stretch>
        </p:blipFill>
        <p:spPr>
          <a:xfrm>
            <a:off x="4445486" y="4087763"/>
            <a:ext cx="3333338" cy="2255895"/>
          </a:xfrm>
          <a:prstGeom prst="rect">
            <a:avLst/>
          </a:prstGeom>
        </p:spPr>
      </p:pic>
    </p:spTree>
    <p:extLst>
      <p:ext uri="{BB962C8B-B14F-4D97-AF65-F5344CB8AC3E}">
        <p14:creationId xmlns:p14="http://schemas.microsoft.com/office/powerpoint/2010/main" val="54998075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1083875" y="452255"/>
            <a:ext cx="3635932" cy="58477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1C1C1C"/>
                </a:solidFill>
                <a:effectLst/>
                <a:uLnTx/>
                <a:uFillTx/>
                <a:latin typeface="思源黑体 Light" panose="020B0300000000000000" pitchFamily="34" charset="-122"/>
                <a:ea typeface="思源黑体 Light" panose="020B0300000000000000" pitchFamily="34" charset="-122"/>
                <a:cs typeface="+mn-cs"/>
              </a:rPr>
              <a:t>Data Visualization</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rgbClr val="1C1C1C"/>
            </a:solidFill>
          </a:ln>
          <a:effectLst/>
        </p:spPr>
        <p:style>
          <a:lnRef idx="2">
            <a:schemeClr val="accent1"/>
          </a:lnRef>
          <a:fillRef idx="0">
            <a:schemeClr val="accent1"/>
          </a:fillRef>
          <a:effectRef idx="1">
            <a:schemeClr val="accent1"/>
          </a:effectRef>
          <a:fontRef idx="minor">
            <a:schemeClr val="tx1"/>
          </a:fontRef>
        </p:style>
      </p:cxnSp>
      <p:sp>
        <p:nvSpPr>
          <p:cNvPr id="5" name="文本框 3">
            <a:extLst>
              <a:ext uri="{FF2B5EF4-FFF2-40B4-BE49-F238E27FC236}">
                <a16:creationId xmlns:a16="http://schemas.microsoft.com/office/drawing/2014/main" id="{693F7357-5E6E-8543-89D3-E48E1E9EA50A}"/>
              </a:ext>
            </a:extLst>
          </p:cNvPr>
          <p:cNvSpPr txBox="1"/>
          <p:nvPr/>
        </p:nvSpPr>
        <p:spPr>
          <a:xfrm>
            <a:off x="942439" y="1235336"/>
            <a:ext cx="2950292" cy="369332"/>
          </a:xfrm>
          <a:prstGeom prst="rect">
            <a:avLst/>
          </a:prstGeom>
          <a:noFill/>
          <a:ln>
            <a:noFill/>
          </a:ln>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1800" dirty="0">
                <a:solidFill>
                  <a:srgbClr val="FF7F01"/>
                </a:solidFill>
                <a:latin typeface="思源黑体 Medium" panose="020B0600000000000000" pitchFamily="34" charset="-122"/>
                <a:ea typeface="思源黑体 Medium" panose="020B0600000000000000" pitchFamily="34" charset="-122"/>
              </a:rPr>
              <a:t>Station Visualization</a:t>
            </a:r>
            <a:endParaRPr kumimoji="1" lang="zh-CN" altLang="en-US"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endParaRPr>
          </a:p>
        </p:txBody>
      </p:sp>
      <p:pic>
        <p:nvPicPr>
          <p:cNvPr id="2" name="Picture 1">
            <a:extLst>
              <a:ext uri="{FF2B5EF4-FFF2-40B4-BE49-F238E27FC236}">
                <a16:creationId xmlns:a16="http://schemas.microsoft.com/office/drawing/2014/main" id="{70F31C40-179D-5841-9396-1F60E1163E27}"/>
              </a:ext>
            </a:extLst>
          </p:cNvPr>
          <p:cNvPicPr>
            <a:picLocks noChangeAspect="1"/>
          </p:cNvPicPr>
          <p:nvPr/>
        </p:nvPicPr>
        <p:blipFill>
          <a:blip r:embed="rId3"/>
          <a:stretch>
            <a:fillRect/>
          </a:stretch>
        </p:blipFill>
        <p:spPr>
          <a:xfrm>
            <a:off x="942439" y="1604668"/>
            <a:ext cx="3402668" cy="2181197"/>
          </a:xfrm>
          <a:prstGeom prst="rect">
            <a:avLst/>
          </a:prstGeom>
        </p:spPr>
      </p:pic>
      <p:pic>
        <p:nvPicPr>
          <p:cNvPr id="3" name="Picture 2">
            <a:extLst>
              <a:ext uri="{FF2B5EF4-FFF2-40B4-BE49-F238E27FC236}">
                <a16:creationId xmlns:a16="http://schemas.microsoft.com/office/drawing/2014/main" id="{9F92A742-0867-B845-AABA-C71A9A35C59E}"/>
              </a:ext>
            </a:extLst>
          </p:cNvPr>
          <p:cNvPicPr>
            <a:picLocks noChangeAspect="1"/>
          </p:cNvPicPr>
          <p:nvPr/>
        </p:nvPicPr>
        <p:blipFill>
          <a:blip r:embed="rId4"/>
          <a:stretch>
            <a:fillRect/>
          </a:stretch>
        </p:blipFill>
        <p:spPr>
          <a:xfrm>
            <a:off x="4719807" y="1604668"/>
            <a:ext cx="3402668" cy="2181197"/>
          </a:xfrm>
          <a:prstGeom prst="rect">
            <a:avLst/>
          </a:prstGeom>
        </p:spPr>
      </p:pic>
      <p:pic>
        <p:nvPicPr>
          <p:cNvPr id="8" name="Picture 7">
            <a:extLst>
              <a:ext uri="{FF2B5EF4-FFF2-40B4-BE49-F238E27FC236}">
                <a16:creationId xmlns:a16="http://schemas.microsoft.com/office/drawing/2014/main" id="{60469ACC-834D-9B4D-AF59-00068BAE664C}"/>
              </a:ext>
            </a:extLst>
          </p:cNvPr>
          <p:cNvPicPr>
            <a:picLocks noChangeAspect="1"/>
          </p:cNvPicPr>
          <p:nvPr/>
        </p:nvPicPr>
        <p:blipFill>
          <a:blip r:embed="rId5"/>
          <a:stretch>
            <a:fillRect/>
          </a:stretch>
        </p:blipFill>
        <p:spPr>
          <a:xfrm>
            <a:off x="942439" y="4182477"/>
            <a:ext cx="3402668" cy="2408042"/>
          </a:xfrm>
          <a:prstGeom prst="rect">
            <a:avLst/>
          </a:prstGeom>
        </p:spPr>
      </p:pic>
      <p:sp>
        <p:nvSpPr>
          <p:cNvPr id="9" name="TextBox 8">
            <a:extLst>
              <a:ext uri="{FF2B5EF4-FFF2-40B4-BE49-F238E27FC236}">
                <a16:creationId xmlns:a16="http://schemas.microsoft.com/office/drawing/2014/main" id="{A88423DD-C57E-D444-BC98-93EDF68B9CE9}"/>
              </a:ext>
            </a:extLst>
          </p:cNvPr>
          <p:cNvSpPr txBox="1"/>
          <p:nvPr/>
        </p:nvSpPr>
        <p:spPr>
          <a:xfrm>
            <a:off x="1680464" y="3936256"/>
            <a:ext cx="2442754" cy="246221"/>
          </a:xfrm>
          <a:prstGeom prst="rect">
            <a:avLst/>
          </a:prstGeom>
          <a:noFill/>
        </p:spPr>
        <p:txBody>
          <a:bodyPr wrap="square" rtlCol="0">
            <a:spAutoFit/>
          </a:bodyPr>
          <a:lstStyle/>
          <a:p>
            <a:r>
              <a:rPr lang="en-US" sz="1000" dirty="0">
                <a:solidFill>
                  <a:srgbClr val="1C1C1C"/>
                </a:solidFill>
              </a:rPr>
              <a:t>Top 10 popular start station</a:t>
            </a:r>
          </a:p>
        </p:txBody>
      </p:sp>
      <p:pic>
        <p:nvPicPr>
          <p:cNvPr id="10" name="Picture 9">
            <a:extLst>
              <a:ext uri="{FF2B5EF4-FFF2-40B4-BE49-F238E27FC236}">
                <a16:creationId xmlns:a16="http://schemas.microsoft.com/office/drawing/2014/main" id="{EFE3BE28-DC12-1A48-8D72-5A93C781A1DF}"/>
              </a:ext>
            </a:extLst>
          </p:cNvPr>
          <p:cNvPicPr>
            <a:picLocks noChangeAspect="1"/>
          </p:cNvPicPr>
          <p:nvPr/>
        </p:nvPicPr>
        <p:blipFill>
          <a:blip r:embed="rId6"/>
          <a:stretch>
            <a:fillRect/>
          </a:stretch>
        </p:blipFill>
        <p:spPr>
          <a:xfrm>
            <a:off x="4719807" y="4182477"/>
            <a:ext cx="3402668" cy="2408042"/>
          </a:xfrm>
          <a:prstGeom prst="rect">
            <a:avLst/>
          </a:prstGeom>
        </p:spPr>
      </p:pic>
      <p:sp>
        <p:nvSpPr>
          <p:cNvPr id="11" name="TextBox 10">
            <a:extLst>
              <a:ext uri="{FF2B5EF4-FFF2-40B4-BE49-F238E27FC236}">
                <a16:creationId xmlns:a16="http://schemas.microsoft.com/office/drawing/2014/main" id="{07EFE234-E21C-ED4C-94AB-5A8C37B939A7}"/>
              </a:ext>
            </a:extLst>
          </p:cNvPr>
          <p:cNvSpPr txBox="1"/>
          <p:nvPr/>
        </p:nvSpPr>
        <p:spPr>
          <a:xfrm>
            <a:off x="5516590" y="3936255"/>
            <a:ext cx="2442754" cy="246221"/>
          </a:xfrm>
          <a:prstGeom prst="rect">
            <a:avLst/>
          </a:prstGeom>
          <a:noFill/>
        </p:spPr>
        <p:txBody>
          <a:bodyPr wrap="square" rtlCol="0">
            <a:spAutoFit/>
          </a:bodyPr>
          <a:lstStyle/>
          <a:p>
            <a:r>
              <a:rPr lang="en-US" sz="1000" dirty="0">
                <a:solidFill>
                  <a:srgbClr val="1C1C1C"/>
                </a:solidFill>
              </a:rPr>
              <a:t>Top 10 popular end station</a:t>
            </a:r>
          </a:p>
        </p:txBody>
      </p:sp>
    </p:spTree>
    <p:extLst>
      <p:ext uri="{BB962C8B-B14F-4D97-AF65-F5344CB8AC3E}">
        <p14:creationId xmlns:p14="http://schemas.microsoft.com/office/powerpoint/2010/main" val="19539964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1083875" y="452255"/>
            <a:ext cx="3635932" cy="58477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1C1C1C"/>
                </a:solidFill>
                <a:effectLst/>
                <a:uLnTx/>
                <a:uFillTx/>
                <a:latin typeface="思源黑体 Light" panose="020B0300000000000000" pitchFamily="34" charset="-122"/>
                <a:ea typeface="思源黑体 Light" panose="020B0300000000000000" pitchFamily="34" charset="-122"/>
                <a:cs typeface="+mn-cs"/>
              </a:rPr>
              <a:t>Data Visualization</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rgbClr val="1C1C1C"/>
            </a:solidFill>
          </a:ln>
          <a:effectLst/>
        </p:spPr>
        <p:style>
          <a:lnRef idx="2">
            <a:schemeClr val="accent1"/>
          </a:lnRef>
          <a:fillRef idx="0">
            <a:schemeClr val="accent1"/>
          </a:fillRef>
          <a:effectRef idx="1">
            <a:schemeClr val="accent1"/>
          </a:effectRef>
          <a:fontRef idx="minor">
            <a:schemeClr val="tx1"/>
          </a:fontRef>
        </p:style>
      </p:cxnSp>
      <p:sp>
        <p:nvSpPr>
          <p:cNvPr id="5" name="文本框 3">
            <a:extLst>
              <a:ext uri="{FF2B5EF4-FFF2-40B4-BE49-F238E27FC236}">
                <a16:creationId xmlns:a16="http://schemas.microsoft.com/office/drawing/2014/main" id="{693F7357-5E6E-8543-89D3-E48E1E9EA50A}"/>
              </a:ext>
            </a:extLst>
          </p:cNvPr>
          <p:cNvSpPr txBox="1"/>
          <p:nvPr/>
        </p:nvSpPr>
        <p:spPr>
          <a:xfrm>
            <a:off x="942439" y="1235336"/>
            <a:ext cx="2950292" cy="369332"/>
          </a:xfrm>
          <a:prstGeom prst="rect">
            <a:avLst/>
          </a:prstGeom>
          <a:noFill/>
          <a:ln>
            <a:noFill/>
          </a:ln>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rPr>
              <a:t>Other Visualization</a:t>
            </a:r>
            <a:endParaRPr kumimoji="1" lang="zh-CN" altLang="en-US"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endParaRPr>
          </a:p>
        </p:txBody>
      </p:sp>
      <p:sp>
        <p:nvSpPr>
          <p:cNvPr id="9" name="TextBox 8">
            <a:extLst>
              <a:ext uri="{FF2B5EF4-FFF2-40B4-BE49-F238E27FC236}">
                <a16:creationId xmlns:a16="http://schemas.microsoft.com/office/drawing/2014/main" id="{A88423DD-C57E-D444-BC98-93EDF68B9CE9}"/>
              </a:ext>
            </a:extLst>
          </p:cNvPr>
          <p:cNvSpPr txBox="1"/>
          <p:nvPr/>
        </p:nvSpPr>
        <p:spPr>
          <a:xfrm>
            <a:off x="1407296" y="4015800"/>
            <a:ext cx="2442754" cy="246221"/>
          </a:xfrm>
          <a:prstGeom prst="rect">
            <a:avLst/>
          </a:prstGeom>
          <a:noFill/>
        </p:spPr>
        <p:txBody>
          <a:bodyPr wrap="square" rtlCol="0">
            <a:spAutoFit/>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C1C1C"/>
                </a:solidFill>
                <a:effectLst/>
                <a:uLnTx/>
                <a:uFillTx/>
                <a:latin typeface="Century Gothic"/>
                <a:ea typeface="+mn-ea"/>
                <a:cs typeface="+mn-cs"/>
              </a:rPr>
              <a:t>birthyear</a:t>
            </a:r>
          </a:p>
        </p:txBody>
      </p:sp>
      <p:sp>
        <p:nvSpPr>
          <p:cNvPr id="11" name="TextBox 10">
            <a:extLst>
              <a:ext uri="{FF2B5EF4-FFF2-40B4-BE49-F238E27FC236}">
                <a16:creationId xmlns:a16="http://schemas.microsoft.com/office/drawing/2014/main" id="{07EFE234-E21C-ED4C-94AB-5A8C37B939A7}"/>
              </a:ext>
            </a:extLst>
          </p:cNvPr>
          <p:cNvSpPr txBox="1"/>
          <p:nvPr/>
        </p:nvSpPr>
        <p:spPr>
          <a:xfrm>
            <a:off x="5516590" y="3936255"/>
            <a:ext cx="2442754" cy="246221"/>
          </a:xfrm>
          <a:prstGeom prst="rect">
            <a:avLst/>
          </a:prstGeom>
          <a:noFill/>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1C1C1C"/>
                </a:solidFill>
                <a:effectLst/>
                <a:uLnTx/>
                <a:uFillTx/>
                <a:latin typeface="Century Gothic"/>
                <a:ea typeface="+mn-ea"/>
                <a:cs typeface="+mn-cs"/>
              </a:rPr>
              <a:t>Tripduration</a:t>
            </a:r>
            <a:r>
              <a:rPr kumimoji="0" lang="en-US" sz="1000" b="0" i="0" u="none" strike="noStrike" kern="1200" cap="none" spc="0" normalizeH="0" baseline="0" noProof="0" dirty="0">
                <a:ln>
                  <a:noFill/>
                </a:ln>
                <a:solidFill>
                  <a:srgbClr val="1C1C1C"/>
                </a:solidFill>
                <a:effectLst/>
                <a:uLnTx/>
                <a:uFillTx/>
                <a:latin typeface="Century Gothic"/>
                <a:ea typeface="+mn-ea"/>
                <a:cs typeface="+mn-cs"/>
              </a:rPr>
              <a:t> statistic</a:t>
            </a:r>
          </a:p>
        </p:txBody>
      </p:sp>
      <p:pic>
        <p:nvPicPr>
          <p:cNvPr id="12" name="Picture 11">
            <a:extLst>
              <a:ext uri="{FF2B5EF4-FFF2-40B4-BE49-F238E27FC236}">
                <a16:creationId xmlns:a16="http://schemas.microsoft.com/office/drawing/2014/main" id="{398E66B7-21F4-6342-8377-BC25793E35EC}"/>
              </a:ext>
            </a:extLst>
          </p:cNvPr>
          <p:cNvPicPr>
            <a:picLocks noChangeAspect="1"/>
          </p:cNvPicPr>
          <p:nvPr/>
        </p:nvPicPr>
        <p:blipFill>
          <a:blip r:embed="rId3"/>
          <a:stretch>
            <a:fillRect/>
          </a:stretch>
        </p:blipFill>
        <p:spPr>
          <a:xfrm>
            <a:off x="942438" y="4182475"/>
            <a:ext cx="3372471" cy="2179135"/>
          </a:xfrm>
          <a:prstGeom prst="rect">
            <a:avLst/>
          </a:prstGeom>
        </p:spPr>
      </p:pic>
      <p:pic>
        <p:nvPicPr>
          <p:cNvPr id="14" name="Picture 13">
            <a:extLst>
              <a:ext uri="{FF2B5EF4-FFF2-40B4-BE49-F238E27FC236}">
                <a16:creationId xmlns:a16="http://schemas.microsoft.com/office/drawing/2014/main" id="{D73BC085-920C-2F42-898F-6D6EC74DAABC}"/>
              </a:ext>
            </a:extLst>
          </p:cNvPr>
          <p:cNvPicPr>
            <a:picLocks noChangeAspect="1"/>
          </p:cNvPicPr>
          <p:nvPr/>
        </p:nvPicPr>
        <p:blipFill>
          <a:blip r:embed="rId4"/>
          <a:stretch>
            <a:fillRect/>
          </a:stretch>
        </p:blipFill>
        <p:spPr>
          <a:xfrm>
            <a:off x="5056907" y="4262021"/>
            <a:ext cx="2902437" cy="2028744"/>
          </a:xfrm>
          <a:prstGeom prst="rect">
            <a:avLst/>
          </a:prstGeom>
        </p:spPr>
      </p:pic>
      <p:pic>
        <p:nvPicPr>
          <p:cNvPr id="15" name="Picture 14">
            <a:extLst>
              <a:ext uri="{FF2B5EF4-FFF2-40B4-BE49-F238E27FC236}">
                <a16:creationId xmlns:a16="http://schemas.microsoft.com/office/drawing/2014/main" id="{56926577-80EE-504F-8C16-05C77FBD23BA}"/>
              </a:ext>
            </a:extLst>
          </p:cNvPr>
          <p:cNvPicPr>
            <a:picLocks noChangeAspect="1"/>
          </p:cNvPicPr>
          <p:nvPr/>
        </p:nvPicPr>
        <p:blipFill>
          <a:blip r:embed="rId5"/>
          <a:stretch>
            <a:fillRect/>
          </a:stretch>
        </p:blipFill>
        <p:spPr>
          <a:xfrm>
            <a:off x="942438" y="1642880"/>
            <a:ext cx="3146236" cy="2319952"/>
          </a:xfrm>
          <a:prstGeom prst="rect">
            <a:avLst/>
          </a:prstGeom>
        </p:spPr>
      </p:pic>
      <p:pic>
        <p:nvPicPr>
          <p:cNvPr id="16" name="Picture 15">
            <a:extLst>
              <a:ext uri="{FF2B5EF4-FFF2-40B4-BE49-F238E27FC236}">
                <a16:creationId xmlns:a16="http://schemas.microsoft.com/office/drawing/2014/main" id="{3F20312D-7AE1-2C49-B2EA-009905A3D8CA}"/>
              </a:ext>
            </a:extLst>
          </p:cNvPr>
          <p:cNvPicPr>
            <a:picLocks noChangeAspect="1"/>
          </p:cNvPicPr>
          <p:nvPr/>
        </p:nvPicPr>
        <p:blipFill>
          <a:blip r:embed="rId6"/>
          <a:stretch>
            <a:fillRect/>
          </a:stretch>
        </p:blipFill>
        <p:spPr>
          <a:xfrm>
            <a:off x="4863548" y="1649175"/>
            <a:ext cx="3000291" cy="2313657"/>
          </a:xfrm>
          <a:prstGeom prst="rect">
            <a:avLst/>
          </a:prstGeom>
        </p:spPr>
      </p:pic>
    </p:spTree>
    <p:extLst>
      <p:ext uri="{BB962C8B-B14F-4D97-AF65-F5344CB8AC3E}">
        <p14:creationId xmlns:p14="http://schemas.microsoft.com/office/powerpoint/2010/main" val="160832155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3">
            <a:extLst>
              <a:ext uri="{FF2B5EF4-FFF2-40B4-BE49-F238E27FC236}">
                <a16:creationId xmlns:a16="http://schemas.microsoft.com/office/drawing/2014/main" id="{DB572109-38B6-E346-875E-9F8BAD537FF6}"/>
              </a:ext>
            </a:extLst>
          </p:cNvPr>
          <p:cNvSpPr/>
          <p:nvPr/>
        </p:nvSpPr>
        <p:spPr>
          <a:xfrm>
            <a:off x="1038367" y="464567"/>
            <a:ext cx="2746265" cy="584775"/>
          </a:xfrm>
          <a:prstGeom prst="rect">
            <a:avLst/>
          </a:prstGeom>
        </p:spPr>
        <p:txBody>
          <a:bodyPr wrap="none">
            <a:spAutoFit/>
          </a:bodyPr>
          <a:lstStyle/>
          <a:p>
            <a:r>
              <a:rPr kumimoji="1" lang="en-US" altLang="zh-CN" sz="3200" dirty="0">
                <a:solidFill>
                  <a:schemeClr val="bg1">
                    <a:lumMod val="95000"/>
                  </a:schemeClr>
                </a:solidFill>
                <a:latin typeface="思源黑体 ExtraLight" panose="020B0200000000000000" pitchFamily="34" charset="-122"/>
                <a:ea typeface="思源黑体 ExtraLight" panose="020B0200000000000000" pitchFamily="34" charset="-122"/>
              </a:rPr>
              <a:t>Preprocessing</a:t>
            </a:r>
          </a:p>
        </p:txBody>
      </p:sp>
      <p:cxnSp>
        <p:nvCxnSpPr>
          <p:cNvPr id="12" name="直线连接符 2">
            <a:extLst>
              <a:ext uri="{FF2B5EF4-FFF2-40B4-BE49-F238E27FC236}">
                <a16:creationId xmlns:a16="http://schemas.microsoft.com/office/drawing/2014/main" id="{32F307AE-64FC-0342-93D9-B1D72673475D}"/>
              </a:ext>
            </a:extLst>
          </p:cNvPr>
          <p:cNvCxnSpPr/>
          <p:nvPr/>
        </p:nvCxnSpPr>
        <p:spPr>
          <a:xfrm>
            <a:off x="907614" y="544114"/>
            <a:ext cx="0" cy="425682"/>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矩形 4">
            <a:extLst>
              <a:ext uri="{FF2B5EF4-FFF2-40B4-BE49-F238E27FC236}">
                <a16:creationId xmlns:a16="http://schemas.microsoft.com/office/drawing/2014/main" id="{F800FDB9-9E23-CF46-A008-F2979A3AE046}"/>
              </a:ext>
            </a:extLst>
          </p:cNvPr>
          <p:cNvSpPr/>
          <p:nvPr/>
        </p:nvSpPr>
        <p:spPr>
          <a:xfrm>
            <a:off x="1083872" y="1505832"/>
            <a:ext cx="7750161" cy="2115644"/>
          </a:xfrm>
          <a:prstGeom prst="rect">
            <a:avLst/>
          </a:prstGeom>
        </p:spPr>
        <p:txBody>
          <a:bodyPr wrap="square">
            <a:spAutoFit/>
          </a:bodyPr>
          <a:lstStyle/>
          <a:p>
            <a:pPr marL="285750" indent="-285750">
              <a:lnSpc>
                <a:spcPct val="130000"/>
              </a:lnSpc>
              <a:spcAft>
                <a:spcPts val="1200"/>
              </a:spcAft>
              <a:buSzPct val="100000"/>
              <a:buFont typeface="Arial" panose="020B0604020202020204" pitchFamily="34" charset="0"/>
              <a:buChar char="•"/>
            </a:pPr>
            <a:r>
              <a:rPr lang="en-US" altLang="zh-CN" sz="2000" dirty="0">
                <a:solidFill>
                  <a:schemeClr val="accent1"/>
                </a:solidFill>
                <a:latin typeface="思源黑体 Normal" panose="020B0400000000000000" pitchFamily="34" charset="-122"/>
                <a:ea typeface="思源黑体 Normal" panose="020B0400000000000000" pitchFamily="34" charset="-122"/>
              </a:rPr>
              <a:t>Data Reduction</a:t>
            </a:r>
          </a:p>
          <a:p>
            <a:pPr marL="285750" indent="-285750">
              <a:lnSpc>
                <a:spcPct val="130000"/>
              </a:lnSpc>
              <a:spcAft>
                <a:spcPts val="1200"/>
              </a:spcAft>
              <a:buSzPct val="100000"/>
              <a:buFont typeface="Arial" panose="020B0604020202020204" pitchFamily="34" charset="0"/>
              <a:buChar char="•"/>
            </a:pPr>
            <a:r>
              <a:rPr lang="en-US" altLang="zh-CN" sz="2000" dirty="0">
                <a:solidFill>
                  <a:schemeClr val="accent1"/>
                </a:solidFill>
                <a:latin typeface="思源黑体 Normal" panose="020B0400000000000000" pitchFamily="34" charset="-122"/>
                <a:ea typeface="思源黑体 Normal" panose="020B0400000000000000" pitchFamily="34" charset="-122"/>
              </a:rPr>
              <a:t>Data Transformation</a:t>
            </a:r>
          </a:p>
          <a:p>
            <a:pPr marL="285750" indent="-285750">
              <a:lnSpc>
                <a:spcPct val="130000"/>
              </a:lnSpc>
              <a:spcAft>
                <a:spcPts val="1200"/>
              </a:spcAft>
              <a:buSzPct val="100000"/>
              <a:buFont typeface="Arial" panose="020B0604020202020204" pitchFamily="34" charset="0"/>
              <a:buChar char="•"/>
            </a:pPr>
            <a:r>
              <a:rPr lang="en-US" altLang="zh-CN" sz="2000" dirty="0">
                <a:solidFill>
                  <a:schemeClr val="accent1"/>
                </a:solidFill>
                <a:latin typeface="思源黑体 Normal" panose="020B0400000000000000" pitchFamily="34" charset="-122"/>
                <a:ea typeface="思源黑体 Normal" panose="020B0400000000000000" pitchFamily="34" charset="-122"/>
              </a:rPr>
              <a:t>Data Cleaning</a:t>
            </a:r>
          </a:p>
          <a:p>
            <a:pPr marL="285750" indent="-285750">
              <a:lnSpc>
                <a:spcPct val="130000"/>
              </a:lnSpc>
              <a:spcAft>
                <a:spcPts val="1200"/>
              </a:spcAft>
              <a:buSzPct val="100000"/>
              <a:buFont typeface="Arial" panose="020B0604020202020204" pitchFamily="34" charset="0"/>
              <a:buChar char="•"/>
            </a:pPr>
            <a:r>
              <a:rPr lang="en-US" altLang="zh-CN" sz="2000" dirty="0">
                <a:solidFill>
                  <a:schemeClr val="accent1"/>
                </a:solidFill>
                <a:latin typeface="思源黑体 Normal" panose="020B0400000000000000" pitchFamily="34" charset="-122"/>
                <a:ea typeface="思源黑体 Normal" panose="020B0400000000000000" pitchFamily="34" charset="-122"/>
              </a:rPr>
              <a:t>Data</a:t>
            </a:r>
            <a:r>
              <a:rPr lang="zh-CN" altLang="en-US" sz="2000" dirty="0">
                <a:solidFill>
                  <a:schemeClr val="accent1"/>
                </a:solidFill>
                <a:latin typeface="思源黑体 Normal" panose="020B0400000000000000" pitchFamily="34" charset="-122"/>
                <a:ea typeface="思源黑体 Normal" panose="020B0400000000000000" pitchFamily="34" charset="-122"/>
              </a:rPr>
              <a:t> </a:t>
            </a:r>
            <a:r>
              <a:rPr lang="en-US" altLang="zh-CN" sz="2000" dirty="0">
                <a:solidFill>
                  <a:schemeClr val="accent1"/>
                </a:solidFill>
                <a:latin typeface="思源黑体 Normal" panose="020B0400000000000000" pitchFamily="34" charset="-122"/>
                <a:ea typeface="思源黑体 Normal" panose="020B0400000000000000" pitchFamily="34" charset="-122"/>
              </a:rPr>
              <a:t>Integration</a:t>
            </a:r>
          </a:p>
        </p:txBody>
      </p:sp>
    </p:spTree>
    <p:extLst>
      <p:ext uri="{BB962C8B-B14F-4D97-AF65-F5344CB8AC3E}">
        <p14:creationId xmlns:p14="http://schemas.microsoft.com/office/powerpoint/2010/main" val="31523599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1083875" y="452255"/>
            <a:ext cx="3161443" cy="584775"/>
          </a:xfrm>
          <a:prstGeom prst="rect">
            <a:avLst/>
          </a:prstGeom>
        </p:spPr>
        <p:txBody>
          <a:bodyPr wrap="non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1C1C1C"/>
                </a:solidFill>
                <a:effectLst/>
                <a:uLnTx/>
                <a:uFillTx/>
                <a:latin typeface="思源黑体 Light" panose="020B0300000000000000" pitchFamily="34" charset="-122"/>
                <a:ea typeface="思源黑体 Light" panose="020B0300000000000000" pitchFamily="34" charset="-122"/>
                <a:cs typeface="+mn-cs"/>
              </a:rPr>
              <a:t>Data Reduction</a:t>
            </a:r>
          </a:p>
        </p:txBody>
      </p:sp>
      <p:cxnSp>
        <p:nvCxnSpPr>
          <p:cNvPr id="6" name="直线连接符 2">
            <a:extLst>
              <a:ext uri="{FF2B5EF4-FFF2-40B4-BE49-F238E27FC236}">
                <a16:creationId xmlns:a16="http://schemas.microsoft.com/office/drawing/2014/main" id="{AE6DAA82-9466-384A-9A9E-E2E567777D72}"/>
              </a:ext>
            </a:extLst>
          </p:cNvPr>
          <p:cNvCxnSpPr/>
          <p:nvPr/>
        </p:nvCxnSpPr>
        <p:spPr>
          <a:xfrm>
            <a:off x="942439" y="531802"/>
            <a:ext cx="0" cy="425682"/>
          </a:xfrm>
          <a:prstGeom prst="line">
            <a:avLst/>
          </a:prstGeom>
          <a:ln w="57150" cmpd="sng">
            <a:solidFill>
              <a:srgbClr val="1C1C1C"/>
            </a:solidFill>
          </a:ln>
          <a:effectLst/>
        </p:spPr>
        <p:style>
          <a:lnRef idx="2">
            <a:schemeClr val="accent1"/>
          </a:lnRef>
          <a:fillRef idx="0">
            <a:schemeClr val="accent1"/>
          </a:fillRef>
          <a:effectRef idx="1">
            <a:schemeClr val="accent1"/>
          </a:effectRef>
          <a:fontRef idx="minor">
            <a:schemeClr val="tx1"/>
          </a:fontRef>
        </p:style>
      </p:cxnSp>
      <p:sp>
        <p:nvSpPr>
          <p:cNvPr id="8" name="文本框 3">
            <a:extLst>
              <a:ext uri="{FF2B5EF4-FFF2-40B4-BE49-F238E27FC236}">
                <a16:creationId xmlns:a16="http://schemas.microsoft.com/office/drawing/2014/main" id="{118EAFA8-F1C6-1E44-A6F8-09E10CC9344B}"/>
              </a:ext>
            </a:extLst>
          </p:cNvPr>
          <p:cNvSpPr txBox="1"/>
          <p:nvPr/>
        </p:nvSpPr>
        <p:spPr>
          <a:xfrm>
            <a:off x="1082818" y="1513693"/>
            <a:ext cx="2313079" cy="369332"/>
          </a:xfrm>
          <a:prstGeom prst="rect">
            <a:avLst/>
          </a:prstGeom>
          <a:noFill/>
          <a:ln>
            <a:noFill/>
          </a:ln>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1" lang="en-US" altLang="zh-CN" sz="1800" dirty="0">
                <a:solidFill>
                  <a:srgbClr val="FF7F01"/>
                </a:solidFill>
                <a:latin typeface="思源黑体 Medium" panose="020B0600000000000000" pitchFamily="34" charset="-122"/>
                <a:ea typeface="思源黑体 Medium" panose="020B0600000000000000" pitchFamily="34" charset="-122"/>
              </a:rPr>
              <a:t>Delete Attributes</a:t>
            </a:r>
            <a:endParaRPr kumimoji="1" lang="zh-CN" altLang="en-US" sz="1800" b="0" i="0" u="none" strike="noStrike" kern="1200" cap="none" spc="0" normalizeH="0" baseline="0" noProof="0" dirty="0">
              <a:ln>
                <a:noFill/>
              </a:ln>
              <a:solidFill>
                <a:srgbClr val="FF7F01"/>
              </a:solidFill>
              <a:effectLst/>
              <a:uLnTx/>
              <a:uFillTx/>
              <a:latin typeface="思源黑体 Medium" panose="020B0600000000000000" pitchFamily="34" charset="-122"/>
              <a:ea typeface="思源黑体 Medium" panose="020B0600000000000000" pitchFamily="34" charset="-122"/>
              <a:cs typeface="+mn-cs"/>
            </a:endParaRPr>
          </a:p>
        </p:txBody>
      </p:sp>
      <p:sp>
        <p:nvSpPr>
          <p:cNvPr id="10" name="矩形 9">
            <a:extLst>
              <a:ext uri="{FF2B5EF4-FFF2-40B4-BE49-F238E27FC236}">
                <a16:creationId xmlns:a16="http://schemas.microsoft.com/office/drawing/2014/main" id="{E3C7BE3D-CB58-9445-BBE8-50313C954F73}"/>
              </a:ext>
            </a:extLst>
          </p:cNvPr>
          <p:cNvSpPr/>
          <p:nvPr/>
        </p:nvSpPr>
        <p:spPr>
          <a:xfrm>
            <a:off x="1082817" y="1883025"/>
            <a:ext cx="7563472" cy="381386"/>
          </a:xfrm>
          <a:prstGeom prst="rect">
            <a:avLst/>
          </a:prstGeom>
        </p:spPr>
        <p:txBody>
          <a:bodyPr wrap="square">
            <a:spAutoFit/>
          </a:bodyPr>
          <a:lstStyle/>
          <a:p>
            <a:pPr lvl="0">
              <a:lnSpc>
                <a:spcPct val="130000"/>
              </a:lnSpc>
            </a:pPr>
            <a:r>
              <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We</a:t>
            </a:r>
            <a:r>
              <a:rPr kumimoji="0" lang="zh-CN" altLang="en-US"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rPr>
              <a:t> </a:t>
            </a:r>
            <a:r>
              <a:rPr lang="en-US" altLang="zh-CN" sz="1600" dirty="0">
                <a:solidFill>
                  <a:srgbClr val="1C1C1C"/>
                </a:solidFill>
                <a:latin typeface="思源黑体 Normal" panose="020B0400000000000000" pitchFamily="34" charset="-122"/>
                <a:ea typeface="思源黑体 Normal" panose="020B0400000000000000" pitchFamily="34" charset="-122"/>
              </a:rPr>
              <a:t>delete '</a:t>
            </a:r>
            <a:r>
              <a:rPr lang="en-US" altLang="zh-CN" sz="1600" dirty="0" err="1">
                <a:solidFill>
                  <a:srgbClr val="1C1C1C"/>
                </a:solidFill>
                <a:latin typeface="思源黑体 Normal" panose="020B0400000000000000" pitchFamily="34" charset="-122"/>
                <a:ea typeface="思源黑体 Normal" panose="020B0400000000000000" pitchFamily="34" charset="-122"/>
              </a:rPr>
              <a:t>end_time</a:t>
            </a:r>
            <a:r>
              <a:rPr lang="en-US" altLang="zh-CN" sz="1600" dirty="0">
                <a:solidFill>
                  <a:srgbClr val="1C1C1C"/>
                </a:solidFill>
                <a:latin typeface="思源黑体 Normal" panose="020B0400000000000000" pitchFamily="34" charset="-122"/>
                <a:ea typeface="思源黑体 Normal" panose="020B0400000000000000" pitchFamily="34" charset="-122"/>
              </a:rPr>
              <a:t>', '</a:t>
            </a:r>
            <a:r>
              <a:rPr lang="en-US" altLang="zh-CN" sz="1600" dirty="0" err="1">
                <a:solidFill>
                  <a:srgbClr val="1C1C1C"/>
                </a:solidFill>
                <a:latin typeface="思源黑体 Normal" panose="020B0400000000000000" pitchFamily="34" charset="-122"/>
                <a:ea typeface="思源黑体 Normal" panose="020B0400000000000000" pitchFamily="34" charset="-122"/>
              </a:rPr>
              <a:t>bikeid</a:t>
            </a:r>
            <a:r>
              <a:rPr lang="en-US" altLang="zh-CN" sz="1600" dirty="0">
                <a:solidFill>
                  <a:srgbClr val="1C1C1C"/>
                </a:solidFill>
                <a:latin typeface="思源黑体 Normal" panose="020B0400000000000000" pitchFamily="34" charset="-122"/>
                <a:ea typeface="思源黑体 Normal" panose="020B0400000000000000" pitchFamily="34" charset="-122"/>
              </a:rPr>
              <a:t>', '</a:t>
            </a:r>
            <a:r>
              <a:rPr lang="en-US" altLang="zh-CN" sz="1600" dirty="0" err="1">
                <a:solidFill>
                  <a:srgbClr val="1C1C1C"/>
                </a:solidFill>
                <a:latin typeface="思源黑体 Normal" panose="020B0400000000000000" pitchFamily="34" charset="-122"/>
                <a:ea typeface="思源黑体 Normal" panose="020B0400000000000000" pitchFamily="34" charset="-122"/>
              </a:rPr>
              <a:t>from_station_name</a:t>
            </a:r>
            <a:r>
              <a:rPr lang="en-US" altLang="zh-CN" sz="1600" dirty="0">
                <a:solidFill>
                  <a:srgbClr val="1C1C1C"/>
                </a:solidFill>
                <a:latin typeface="思源黑体 Normal" panose="020B0400000000000000" pitchFamily="34" charset="-122"/>
                <a:ea typeface="思源黑体 Normal" panose="020B0400000000000000" pitchFamily="34" charset="-122"/>
              </a:rPr>
              <a:t>', '</a:t>
            </a:r>
            <a:r>
              <a:rPr lang="en-US" altLang="zh-CN" sz="1600" dirty="0" err="1">
                <a:solidFill>
                  <a:srgbClr val="1C1C1C"/>
                </a:solidFill>
                <a:latin typeface="思源黑体 Normal" panose="020B0400000000000000" pitchFamily="34" charset="-122"/>
                <a:ea typeface="思源黑体 Normal" panose="020B0400000000000000" pitchFamily="34" charset="-122"/>
              </a:rPr>
              <a:t>to_station_name</a:t>
            </a:r>
            <a:r>
              <a:rPr lang="en-US" altLang="zh-CN" sz="1600" dirty="0">
                <a:solidFill>
                  <a:srgbClr val="1C1C1C"/>
                </a:solidFill>
                <a:latin typeface="思源黑体 Normal" panose="020B0400000000000000" pitchFamily="34" charset="-122"/>
                <a:ea typeface="思源黑体 Normal" panose="020B0400000000000000" pitchFamily="34" charset="-122"/>
              </a:rPr>
              <a:t>'</a:t>
            </a:r>
            <a:endParaRPr kumimoji="0" lang="en-US" altLang="zh-CN" sz="1600" b="0" i="0" u="none" strike="noStrike" kern="1200" cap="none" spc="0" normalizeH="0" baseline="0" noProof="0" dirty="0">
              <a:ln>
                <a:noFill/>
              </a:ln>
              <a:solidFill>
                <a:srgbClr val="1C1C1C"/>
              </a:solidFill>
              <a:effectLst/>
              <a:uLnTx/>
              <a:uFillTx/>
              <a:latin typeface="思源黑体 Normal" panose="020B0400000000000000" pitchFamily="34" charset="-122"/>
              <a:ea typeface="思源黑体 Normal" panose="020B0400000000000000" pitchFamily="34" charset="-122"/>
              <a:cs typeface="+mn-cs"/>
            </a:endParaRPr>
          </a:p>
        </p:txBody>
      </p:sp>
      <p:pic>
        <p:nvPicPr>
          <p:cNvPr id="7" name="Picture 6">
            <a:extLst>
              <a:ext uri="{FF2B5EF4-FFF2-40B4-BE49-F238E27FC236}">
                <a16:creationId xmlns:a16="http://schemas.microsoft.com/office/drawing/2014/main" id="{304CA5D7-814C-114B-AA97-D763932061F5}"/>
              </a:ext>
            </a:extLst>
          </p:cNvPr>
          <p:cNvPicPr>
            <a:picLocks noChangeAspect="1"/>
          </p:cNvPicPr>
          <p:nvPr/>
        </p:nvPicPr>
        <p:blipFill>
          <a:blip r:embed="rId2"/>
          <a:stretch>
            <a:fillRect/>
          </a:stretch>
        </p:blipFill>
        <p:spPr>
          <a:xfrm>
            <a:off x="462988" y="2443946"/>
            <a:ext cx="8183301" cy="570148"/>
          </a:xfrm>
          <a:prstGeom prst="rect">
            <a:avLst/>
          </a:prstGeom>
        </p:spPr>
      </p:pic>
      <p:pic>
        <p:nvPicPr>
          <p:cNvPr id="16" name="Picture 15">
            <a:extLst>
              <a:ext uri="{FF2B5EF4-FFF2-40B4-BE49-F238E27FC236}">
                <a16:creationId xmlns:a16="http://schemas.microsoft.com/office/drawing/2014/main" id="{1CDA74A6-0E40-C841-B93C-51EC3646D316}"/>
              </a:ext>
            </a:extLst>
          </p:cNvPr>
          <p:cNvPicPr>
            <a:picLocks noChangeAspect="1"/>
          </p:cNvPicPr>
          <p:nvPr/>
        </p:nvPicPr>
        <p:blipFill>
          <a:blip r:embed="rId3"/>
          <a:stretch>
            <a:fillRect/>
          </a:stretch>
        </p:blipFill>
        <p:spPr>
          <a:xfrm>
            <a:off x="1161249" y="3312571"/>
            <a:ext cx="5101339" cy="2115436"/>
          </a:xfrm>
          <a:prstGeom prst="rect">
            <a:avLst/>
          </a:prstGeom>
        </p:spPr>
      </p:pic>
    </p:spTree>
    <p:extLst>
      <p:ext uri="{BB962C8B-B14F-4D97-AF65-F5344CB8AC3E}">
        <p14:creationId xmlns:p14="http://schemas.microsoft.com/office/powerpoint/2010/main" val="57581349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1908</TotalTime>
  <Words>1004</Words>
  <Application>Microsoft Macintosh PowerPoint</Application>
  <PresentationFormat>全屏显示(4:3)</PresentationFormat>
  <Paragraphs>201</Paragraphs>
  <Slides>27</Slides>
  <Notes>16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27</vt:i4>
      </vt:variant>
    </vt:vector>
  </HeadingPairs>
  <TitlesOfParts>
    <vt:vector size="41" baseType="lpstr">
      <vt:lpstr>思源黑体 ExtraLight</vt:lpstr>
      <vt:lpstr>思源黑体 Heavy</vt:lpstr>
      <vt:lpstr>思源黑体 Light</vt:lpstr>
      <vt:lpstr>思源黑体 Medium</vt:lpstr>
      <vt:lpstr>思源黑体 Normal</vt:lpstr>
      <vt:lpstr>思源黑体 Regular</vt:lpstr>
      <vt:lpstr>宋体</vt:lpstr>
      <vt:lpstr>微软雅黑</vt:lpstr>
      <vt:lpstr>Roboto</vt:lpstr>
      <vt:lpstr>Segoe UI Light</vt:lpstr>
      <vt:lpstr>Arial</vt:lpstr>
      <vt:lpstr>Calibri</vt:lpstr>
      <vt:lpstr>Century Gothic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 PLUS</dc:creator>
  <cp:keywords/>
  <dc:description/>
  <cp:lastModifiedBy>Jie FANG</cp:lastModifiedBy>
  <cp:revision>259</cp:revision>
  <cp:lastPrinted>2019-05-07T11:42:53Z</cp:lastPrinted>
  <dcterms:created xsi:type="dcterms:W3CDTF">2010-04-12T23:12:02Z</dcterms:created>
  <dcterms:modified xsi:type="dcterms:W3CDTF">2019-05-07T12:23:39Z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